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58"/>
  </p:notesMasterIdLst>
  <p:sldIdLst>
    <p:sldId id="256" r:id="rId6"/>
    <p:sldId id="295" r:id="rId7"/>
    <p:sldId id="296" r:id="rId8"/>
    <p:sldId id="297" r:id="rId9"/>
    <p:sldId id="298" r:id="rId10"/>
    <p:sldId id="299" r:id="rId11"/>
    <p:sldId id="300" r:id="rId12"/>
    <p:sldId id="301" r:id="rId13"/>
    <p:sldId id="274" r:id="rId14"/>
    <p:sldId id="275" r:id="rId15"/>
    <p:sldId id="276" r:id="rId16"/>
    <p:sldId id="277" r:id="rId17"/>
    <p:sldId id="278" r:id="rId18"/>
    <p:sldId id="279" r:id="rId19"/>
    <p:sldId id="280" r:id="rId20"/>
    <p:sldId id="281" r:id="rId21"/>
    <p:sldId id="282" r:id="rId22"/>
    <p:sldId id="257" r:id="rId23"/>
    <p:sldId id="259" r:id="rId24"/>
    <p:sldId id="260" r:id="rId25"/>
    <p:sldId id="261" r:id="rId26"/>
    <p:sldId id="262" r:id="rId27"/>
    <p:sldId id="263" r:id="rId28"/>
    <p:sldId id="283" r:id="rId29"/>
    <p:sldId id="284" r:id="rId30"/>
    <p:sldId id="285" r:id="rId31"/>
    <p:sldId id="286" r:id="rId32"/>
    <p:sldId id="287" r:id="rId33"/>
    <p:sldId id="288" r:id="rId34"/>
    <p:sldId id="289" r:id="rId35"/>
    <p:sldId id="290" r:id="rId36"/>
    <p:sldId id="292" r:id="rId37"/>
    <p:sldId id="294" r:id="rId38"/>
    <p:sldId id="291" r:id="rId39"/>
    <p:sldId id="303" r:id="rId40"/>
    <p:sldId id="305" r:id="rId41"/>
    <p:sldId id="306" r:id="rId42"/>
    <p:sldId id="304" r:id="rId43"/>
    <p:sldId id="308" r:id="rId44"/>
    <p:sldId id="309" r:id="rId45"/>
    <p:sldId id="266" r:id="rId46"/>
    <p:sldId id="267" r:id="rId47"/>
    <p:sldId id="268" r:id="rId48"/>
    <p:sldId id="269" r:id="rId49"/>
    <p:sldId id="270" r:id="rId50"/>
    <p:sldId id="271" r:id="rId51"/>
    <p:sldId id="272" r:id="rId52"/>
    <p:sldId id="264" r:id="rId53"/>
    <p:sldId id="273" r:id="rId54"/>
    <p:sldId id="302" r:id="rId55"/>
    <p:sldId id="265" r:id="rId56"/>
    <p:sldId id="293"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C0C0C0"/>
    <a:srgbClr val="5F5F5F"/>
    <a:srgbClr val="969696"/>
    <a:srgbClr val="3C605F"/>
    <a:srgbClr val="85BA6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16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B6CA5-8B50-4AA0-9B80-BBCDBA436DCF}" type="datetimeFigureOut">
              <a:rPr lang="en-US" smtClean="0"/>
              <a:t>10/21/2012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4A1D5-775B-413F-A694-33D0796FB2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include images and music</a:t>
            </a:r>
            <a:endParaRPr lang="en-US" dirty="0"/>
          </a:p>
        </p:txBody>
      </p:sp>
      <p:sp>
        <p:nvSpPr>
          <p:cNvPr id="4" name="Slide Number Placeholder 3"/>
          <p:cNvSpPr>
            <a:spLocks noGrp="1"/>
          </p:cNvSpPr>
          <p:nvPr>
            <p:ph type="sldNum" sz="quarter" idx="10"/>
          </p:nvPr>
        </p:nvSpPr>
        <p:spPr/>
        <p:txBody>
          <a:bodyPr/>
          <a:lstStyle/>
          <a:p>
            <a:fld id="{4A6DFAFA-73A5-460C-885B-57B3FA493D03}" type="slidenum">
              <a:rPr lang="en-US" smtClean="0"/>
              <a:pPr/>
              <a:t>42</a:t>
            </a:fld>
            <a:endParaRPr lang="en-US"/>
          </a:p>
        </p:txBody>
      </p:sp>
    </p:spTree>
    <p:extLst>
      <p:ext uri="{BB962C8B-B14F-4D97-AF65-F5344CB8AC3E}">
        <p14:creationId xmlns:p14="http://schemas.microsoft.com/office/powerpoint/2010/main" xmlns="" val="67091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WIPO – World Intellectual</a:t>
            </a:r>
            <a:r>
              <a:rPr lang="en-US" baseline="0" dirty="0" smtClean="0"/>
              <a:t> Property Organization</a:t>
            </a:r>
          </a:p>
          <a:p>
            <a:r>
              <a:rPr lang="en-US" baseline="0" dirty="0" smtClean="0"/>
              <a:t>Named for the city it was agreed upon in: Bern, Switzerland</a:t>
            </a:r>
            <a:endParaRPr lang="en-US" dirty="0"/>
          </a:p>
        </p:txBody>
      </p:sp>
      <p:sp>
        <p:nvSpPr>
          <p:cNvPr id="4" name="Slide Number Placeholder 3"/>
          <p:cNvSpPr>
            <a:spLocks noGrp="1"/>
          </p:cNvSpPr>
          <p:nvPr>
            <p:ph type="sldNum" sz="quarter" idx="10"/>
          </p:nvPr>
        </p:nvSpPr>
        <p:spPr/>
        <p:txBody>
          <a:bodyPr/>
          <a:lstStyle/>
          <a:p>
            <a:fld id="{4A6DFAFA-73A5-460C-885B-57B3FA493D03}" type="slidenum">
              <a:rPr lang="en-US" smtClean="0"/>
              <a:pPr/>
              <a:t>43</a:t>
            </a:fld>
            <a:endParaRPr lang="en-US"/>
          </a:p>
        </p:txBody>
      </p:sp>
    </p:spTree>
    <p:extLst>
      <p:ext uri="{BB962C8B-B14F-4D97-AF65-F5344CB8AC3E}">
        <p14:creationId xmlns:p14="http://schemas.microsoft.com/office/powerpoint/2010/main" xmlns="" val="48460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Duck having sex with a</a:t>
            </a:r>
            <a:r>
              <a:rPr lang="en-US" baseline="0" dirty="0" smtClean="0"/>
              <a:t> mouse, shipped out to a high school who used it on prom invites</a:t>
            </a:r>
            <a:endParaRPr lang="en-US" dirty="0"/>
          </a:p>
        </p:txBody>
      </p:sp>
      <p:sp>
        <p:nvSpPr>
          <p:cNvPr id="4" name="Slide Number Placeholder 3"/>
          <p:cNvSpPr>
            <a:spLocks noGrp="1"/>
          </p:cNvSpPr>
          <p:nvPr>
            <p:ph type="sldNum" sz="quarter" idx="10"/>
          </p:nvPr>
        </p:nvSpPr>
        <p:spPr/>
        <p:txBody>
          <a:bodyPr/>
          <a:lstStyle/>
          <a:p>
            <a:fld id="{4A6DFAFA-73A5-460C-885B-57B3FA493D03}" type="slidenum">
              <a:rPr lang="en-US" smtClean="0"/>
              <a:pPr/>
              <a:t>44</a:t>
            </a:fld>
            <a:endParaRPr lang="en-US"/>
          </a:p>
        </p:txBody>
      </p:sp>
    </p:spTree>
    <p:extLst>
      <p:ext uri="{BB962C8B-B14F-4D97-AF65-F5344CB8AC3E}">
        <p14:creationId xmlns:p14="http://schemas.microsoft.com/office/powerpoint/2010/main" xmlns="" val="157600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protection, think of it this way: if someone were to steal your image, the Berne Convention is your angry dad while the Copyright Office is the mafia.</a:t>
            </a:r>
            <a:r>
              <a:rPr lang="en-US" dirty="0" smtClean="0">
                <a:effectLst/>
              </a:rPr>
              <a:t>” –</a:t>
            </a:r>
            <a:r>
              <a:rPr lang="en-US" baseline="0" dirty="0" smtClean="0">
                <a:effectLst/>
              </a:rPr>
              <a:t> Maggie O’ </a:t>
            </a:r>
            <a:r>
              <a:rPr lang="en-US" baseline="0" dirty="0" err="1" smtClean="0">
                <a:effectLst/>
              </a:rPr>
              <a:t>Briant</a:t>
            </a:r>
            <a:endParaRPr lang="en-US" dirty="0"/>
          </a:p>
        </p:txBody>
      </p:sp>
      <p:sp>
        <p:nvSpPr>
          <p:cNvPr id="4" name="Slide Number Placeholder 3"/>
          <p:cNvSpPr>
            <a:spLocks noGrp="1"/>
          </p:cNvSpPr>
          <p:nvPr>
            <p:ph type="sldNum" sz="quarter" idx="10"/>
          </p:nvPr>
        </p:nvSpPr>
        <p:spPr/>
        <p:txBody>
          <a:bodyPr/>
          <a:lstStyle/>
          <a:p>
            <a:fld id="{4A6DFAFA-73A5-460C-885B-57B3FA493D03}" type="slidenum">
              <a:rPr lang="en-US" smtClean="0"/>
              <a:pPr/>
              <a:t>46</a:t>
            </a:fld>
            <a:endParaRPr lang="en-US"/>
          </a:p>
        </p:txBody>
      </p:sp>
    </p:spTree>
    <p:extLst>
      <p:ext uri="{BB962C8B-B14F-4D97-AF65-F5344CB8AC3E}">
        <p14:creationId xmlns:p14="http://schemas.microsoft.com/office/powerpoint/2010/main" xmlns="" val="185887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DRM = Digital </a:t>
            </a:r>
            <a:r>
              <a:rPr lang="en-US" smtClean="0"/>
              <a:t>rights management</a:t>
            </a:r>
            <a:endParaRPr lang="en-US" dirty="0"/>
          </a:p>
        </p:txBody>
      </p:sp>
      <p:sp>
        <p:nvSpPr>
          <p:cNvPr id="4" name="Slide Number Placeholder 3"/>
          <p:cNvSpPr>
            <a:spLocks noGrp="1"/>
          </p:cNvSpPr>
          <p:nvPr>
            <p:ph type="sldNum" sz="quarter" idx="10"/>
          </p:nvPr>
        </p:nvSpPr>
        <p:spPr/>
        <p:txBody>
          <a:bodyPr/>
          <a:lstStyle/>
          <a:p>
            <a:fld id="{4A6DFAFA-73A5-460C-885B-57B3FA493D03}" type="slidenum">
              <a:rPr lang="en-US" smtClean="0"/>
              <a:pPr/>
              <a:t>47</a:t>
            </a:fld>
            <a:endParaRPr lang="en-US"/>
          </a:p>
        </p:txBody>
      </p:sp>
    </p:spTree>
    <p:extLst>
      <p:ext uri="{BB962C8B-B14F-4D97-AF65-F5344CB8AC3E}">
        <p14:creationId xmlns:p14="http://schemas.microsoft.com/office/powerpoint/2010/main" xmlns="" val="1135472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3104" name="Rectangle 32"/>
          <p:cNvSpPr>
            <a:spLocks noGrp="1" noChangeArrowheads="1"/>
          </p:cNvSpPr>
          <p:nvPr>
            <p:ph type="dt" sz="quarter" idx="2"/>
          </p:nvPr>
        </p:nvSpPr>
        <p:spPr/>
        <p:txBody>
          <a:bodyPr/>
          <a:lstStyle>
            <a:lvl1pPr>
              <a:defRPr/>
            </a:lvl1pPr>
          </a:lstStyle>
          <a:p>
            <a:endParaRPr lang="en-US"/>
          </a:p>
        </p:txBody>
      </p:sp>
      <p:sp>
        <p:nvSpPr>
          <p:cNvPr id="3105" name="Rectangle 33"/>
          <p:cNvSpPr>
            <a:spLocks noGrp="1" noChangeArrowheads="1"/>
          </p:cNvSpPr>
          <p:nvPr>
            <p:ph type="ftr" sz="quarter" idx="3"/>
          </p:nvPr>
        </p:nvSpPr>
        <p:spPr/>
        <p:txBody>
          <a:bodyPr/>
          <a:lstStyle>
            <a:lvl1pPr>
              <a:defRPr/>
            </a:lvl1pPr>
          </a:lstStyle>
          <a:p>
            <a:endParaRPr lang="en-US"/>
          </a:p>
        </p:txBody>
      </p:sp>
      <p:sp>
        <p:nvSpPr>
          <p:cNvPr id="3106" name="Rectangle 34"/>
          <p:cNvSpPr>
            <a:spLocks noGrp="1" noChangeArrowheads="1"/>
          </p:cNvSpPr>
          <p:nvPr>
            <p:ph type="sldNum" sz="quarter" idx="4"/>
          </p:nvPr>
        </p:nvSpPr>
        <p:spPr/>
        <p:txBody>
          <a:bodyPr/>
          <a:lstStyle>
            <a:lvl1pPr>
              <a:defRPr/>
            </a:lvl1pPr>
          </a:lstStyle>
          <a:p>
            <a:fld id="{14A05E26-72B3-4BD0-89B6-0402C812CE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AEC6E3-A807-47E4-8703-B1921A9FEA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7B438E-D30D-44D6-8AD8-3A40C53B5C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B169A-C36E-485C-8E85-9FEB25EE9FB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236D00-D398-4891-966D-20A3169BDE0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273D93-3570-4BA0-9565-13A0E64365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F6DE6E-ED7E-462B-B809-1E1251CF380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9FE441-54E6-4E6B-AEBC-7AFAF233FF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CBE6D0-F554-408D-BB2C-D621F3F59AA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B1F9AC-389D-411F-842B-EEC63CD597F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46E81C-F26D-4F98-AF5D-443E991755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055"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3E3B29-8C68-4011-9D29-8C830B2172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rovost.asu.edu/sites/default/files/AcademicIntegrityPolicyPDF.pdf" TargetMode="External"/><Relationship Id="rId2" Type="http://schemas.openxmlformats.org/officeDocument/2006/relationships/hyperlink" Target="http://dictionary.reference.com/browse/Plagiaris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johnmckay.blogspot.com/2009/03/very-brief-history-of-plagiarism.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iparadigm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afeassign.com/" TargetMode="External"/><Relationship Id="rId2" Type="http://schemas.openxmlformats.org/officeDocument/2006/relationships/hyperlink" Target="http://www.turniti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rovost.asu.edu/index.php?q=academicintegri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verypdf.com/wordpress/wp-content/uploads/2011/10/image498.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officine.fabriano.com/" TargetMode="External"/><Relationship Id="rId3" Type="http://schemas.openxmlformats.org/officeDocument/2006/relationships/hyperlink" Target="http://www.photosecrets.com/berne-convention" TargetMode="External"/><Relationship Id="rId7" Type="http://schemas.openxmlformats.org/officeDocument/2006/relationships/hyperlink" Target="http://en.wikipedia.org/wiki/Digital_rights_management" TargetMode="External"/><Relationship Id="rId2" Type="http://schemas.openxmlformats.org/officeDocument/2006/relationships/hyperlink" Target="http://www.steves-digicams.com/knowledge-center/watermarking-and-copyrighting-your-photographs.html" TargetMode="External"/><Relationship Id="rId1" Type="http://schemas.openxmlformats.org/officeDocument/2006/relationships/slideLayout" Target="../slideLayouts/slideLayout2.xml"/><Relationship Id="rId6" Type="http://schemas.openxmlformats.org/officeDocument/2006/relationships/hyperlink" Target="https://www.google.com/imghp" TargetMode="External"/><Relationship Id="rId5" Type="http://schemas.openxmlformats.org/officeDocument/2006/relationships/hyperlink" Target="http://www.verypdf.com/wordpress/201110/print-a-pdf-with-watermark-opacity-printing-is-not-successful-5524.html" TargetMode="External"/><Relationship Id="rId4" Type="http://schemas.openxmlformats.org/officeDocument/2006/relationships/hyperlink" Target="http://www.tineye.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ipwatchdog.com/2009/11/09/bilski-arguments-complete-at-the-us-supreme-court/id=7217/" TargetMode="External"/><Relationship Id="rId3" Type="http://schemas.openxmlformats.org/officeDocument/2006/relationships/hyperlink" Target="http://uspto.gov/web/offices/pac/mpep/documents/appxl_35_U_S_C_112.htm" TargetMode="External"/><Relationship Id="rId7" Type="http://schemas.openxmlformats.org/officeDocument/2006/relationships/hyperlink" Target="http://www.supremecourt.gov/opinions/09pdf/08-964.pdf" TargetMode="External"/><Relationship Id="rId2" Type="http://schemas.openxmlformats.org/officeDocument/2006/relationships/hyperlink" Target="http://www.ffii.se/erik/EPIP/img8.html" TargetMode="External"/><Relationship Id="rId1" Type="http://schemas.openxmlformats.org/officeDocument/2006/relationships/slideLayout" Target="../slideLayouts/slideLayout2.xml"/><Relationship Id="rId6" Type="http://schemas.openxmlformats.org/officeDocument/2006/relationships/hyperlink" Target="http://www.tgdaily.com/business-and-law-features/50667-new-zealand-bans-software-patents" TargetMode="External"/><Relationship Id="rId5" Type="http://schemas.openxmlformats.org/officeDocument/2006/relationships/hyperlink" Target="http://cii.european-patent-office.org/law_practice/index.en.php" TargetMode="External"/><Relationship Id="rId4" Type="http://schemas.openxmlformats.org/officeDocument/2006/relationships/hyperlink" Target="http://www.kuesterlaw.com/swpat.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mashable.com/2012/01/17/sopa-dangerous-opinion/" TargetMode="External"/><Relationship Id="rId7" Type="http://schemas.openxmlformats.org/officeDocument/2006/relationships/hyperlink" Target="http://www.ipo.uc.edu/index.cfm?fuseaction=policies.dmca" TargetMode="External"/><Relationship Id="rId2" Type="http://schemas.openxmlformats.org/officeDocument/2006/relationships/hyperlink" Target="http://money.cnn.com/2012/01/17/technology/sopa_explained/index.htm" TargetMode="External"/><Relationship Id="rId1" Type="http://schemas.openxmlformats.org/officeDocument/2006/relationships/slideLayout" Target="../slideLayouts/slideLayout2.xml"/><Relationship Id="rId6" Type="http://schemas.openxmlformats.org/officeDocument/2006/relationships/hyperlink" Target="http://www.statisticbrain.com/google-searches/" TargetMode="External"/><Relationship Id="rId5" Type="http://schemas.openxmlformats.org/officeDocument/2006/relationships/hyperlink" Target="https://plus.google.com/114250946512808775436/posts/VaQu9sNxJuY" TargetMode="External"/><Relationship Id="rId4" Type="http://schemas.openxmlformats.org/officeDocument/2006/relationships/hyperlink" Target="http://www.ericgoldman.org/Articles/websiteliabilityalert.htm"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en.wikipedia.org/wiki/Napster_(pay_service)" TargetMode="External"/><Relationship Id="rId3" Type="http://schemas.openxmlformats.org/officeDocument/2006/relationships/hyperlink" Target="http://en.wikipedia.org/wiki/Napster" TargetMode="External"/><Relationship Id="rId7" Type="http://schemas.openxmlformats.org/officeDocument/2006/relationships/hyperlink" Target="http://upload.wikimedia.org/wikipedia/en/b/b5/Radiohead.kida.albumart.jpg" TargetMode="External"/><Relationship Id="rId2" Type="http://schemas.openxmlformats.org/officeDocument/2006/relationships/hyperlink" Target="http://cdn.pastemagazine.com/www/articles/napster-logo-web.jpeg?1317730977" TargetMode="External"/><Relationship Id="rId1" Type="http://schemas.openxmlformats.org/officeDocument/2006/relationships/slideLayout" Target="../slideLayouts/slideLayout2.xml"/><Relationship Id="rId6" Type="http://schemas.openxmlformats.org/officeDocument/2006/relationships/hyperlink" Target="http://en.wikipedia.org/wiki/Kid_A" TargetMode="External"/><Relationship Id="rId5" Type="http://schemas.openxmlformats.org/officeDocument/2006/relationships/hyperlink" Target="http://en.wikipedia.org/w/index.php?title=File:Napster_Unique_Users.svg&amp;page=1" TargetMode="External"/><Relationship Id="rId4" Type="http://schemas.openxmlformats.org/officeDocument/2006/relationships/hyperlink" Target="http://regmedia.co.uk/2011/10/06/napster.gi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r>
              <a:rPr lang="en-US" dirty="0" smtClean="0"/>
              <a:t>Intellectual Property I</a:t>
            </a:r>
            <a:endParaRPr lang="en-US" dirty="0"/>
          </a:p>
        </p:txBody>
      </p:sp>
      <p:sp>
        <p:nvSpPr>
          <p:cNvPr id="114691" name="Rectangle 3"/>
          <p:cNvSpPr>
            <a:spLocks noGrp="1" noChangeArrowheads="1"/>
          </p:cNvSpPr>
          <p:nvPr>
            <p:ph type="subTitle" idx="1"/>
          </p:nvPr>
        </p:nvSpPr>
        <p:spPr>
          <a:xfrm>
            <a:off x="304800" y="4876800"/>
            <a:ext cx="7924800" cy="895350"/>
          </a:xfrm>
        </p:spPr>
        <p:txBody>
          <a:bodyPr/>
          <a:lstStyle/>
          <a:p>
            <a:r>
              <a:rPr lang="en-US" sz="2800" dirty="0" smtClean="0"/>
              <a:t>By Jared </a:t>
            </a:r>
            <a:r>
              <a:rPr lang="en-US" sz="2800" dirty="0" err="1" smtClean="0"/>
              <a:t>Korinko</a:t>
            </a:r>
            <a:r>
              <a:rPr lang="en-US" sz="2800" dirty="0" smtClean="0"/>
              <a:t>, Jared Kraemer, </a:t>
            </a:r>
            <a:r>
              <a:rPr lang="en-US" sz="2800" dirty="0" err="1" smtClean="0"/>
              <a:t>Jaron</a:t>
            </a:r>
            <a:r>
              <a:rPr lang="en-US" sz="2800" dirty="0" smtClean="0"/>
              <a:t> </a:t>
            </a:r>
            <a:r>
              <a:rPr lang="en-US" sz="2800" dirty="0" err="1" smtClean="0"/>
              <a:t>Lifsey</a:t>
            </a:r>
            <a:r>
              <a:rPr lang="en-US" sz="2800" dirty="0" smtClean="0"/>
              <a:t>, Tyler Matteson, Douglas May and John Mints</a:t>
            </a:r>
            <a:endParaRPr lang="en-US" sz="2800" dirty="0"/>
          </a:p>
        </p:txBody>
      </p:sp>
      <p:sp>
        <p:nvSpPr>
          <p:cNvPr id="6" name="TextBox 5"/>
          <p:cNvSpPr txBox="1"/>
          <p:nvPr/>
        </p:nvSpPr>
        <p:spPr>
          <a:xfrm>
            <a:off x="1371600" y="533400"/>
            <a:ext cx="7772400" cy="2308324"/>
          </a:xfrm>
          <a:prstGeom prst="rect">
            <a:avLst/>
          </a:prstGeom>
          <a:noFill/>
        </p:spPr>
        <p:txBody>
          <a:bodyPr wrap="square" rtlCol="0">
            <a:spAutoFit/>
          </a:bodyPr>
          <a:lstStyle/>
          <a:p>
            <a:r>
              <a:rPr lang="en-US" dirty="0" smtClean="0">
                <a:effectLst>
                  <a:glow rad="63500">
                    <a:schemeClr val="accent5">
                      <a:satMod val="175000"/>
                      <a:alpha val="40000"/>
                    </a:schemeClr>
                  </a:glow>
                </a:effectLst>
              </a:rPr>
              <a:t>Software Patents</a:t>
            </a:r>
          </a:p>
          <a:p>
            <a:r>
              <a:rPr lang="en-US" dirty="0">
                <a:effectLst>
                  <a:glow rad="63500">
                    <a:schemeClr val="accent5">
                      <a:satMod val="175000"/>
                      <a:alpha val="40000"/>
                    </a:schemeClr>
                  </a:glow>
                </a:effectLst>
              </a:rPr>
              <a:t>	</a:t>
            </a:r>
            <a:r>
              <a:rPr lang="en-US" dirty="0" smtClean="0">
                <a:effectLst>
                  <a:glow rad="63500">
                    <a:schemeClr val="accent5">
                      <a:satMod val="175000"/>
                      <a:alpha val="40000"/>
                    </a:schemeClr>
                  </a:glow>
                </a:effectLst>
              </a:rPr>
              <a:t> Piracy</a:t>
            </a:r>
          </a:p>
          <a:p>
            <a:r>
              <a:rPr lang="en-US" dirty="0">
                <a:effectLst>
                  <a:glow rad="63500">
                    <a:schemeClr val="accent5">
                      <a:satMod val="175000"/>
                      <a:alpha val="40000"/>
                    </a:schemeClr>
                  </a:glow>
                </a:effectLst>
              </a:rPr>
              <a:t>	</a:t>
            </a:r>
            <a:r>
              <a:rPr lang="en-US" dirty="0" smtClean="0">
                <a:effectLst>
                  <a:glow rad="63500">
                    <a:schemeClr val="accent5">
                      <a:satMod val="175000"/>
                      <a:alpha val="40000"/>
                    </a:schemeClr>
                  </a:glow>
                </a:effectLst>
              </a:rPr>
              <a:t>	Illegal Content and File Sharing Sites</a:t>
            </a:r>
          </a:p>
          <a:p>
            <a:r>
              <a:rPr lang="en-US" dirty="0">
                <a:effectLst>
                  <a:glow rad="63500">
                    <a:schemeClr val="accent5">
                      <a:satMod val="175000"/>
                      <a:alpha val="40000"/>
                    </a:schemeClr>
                  </a:glow>
                </a:effectLst>
              </a:rPr>
              <a:t>	</a:t>
            </a:r>
            <a:r>
              <a:rPr lang="en-US" dirty="0" smtClean="0">
                <a:effectLst>
                  <a:glow rad="63500">
                    <a:schemeClr val="accent5">
                      <a:satMod val="175000"/>
                      <a:alpha val="40000"/>
                    </a:schemeClr>
                  </a:glow>
                </a:effectLst>
              </a:rPr>
              <a:t>		Napster</a:t>
            </a:r>
          </a:p>
          <a:p>
            <a:r>
              <a:rPr lang="en-US" dirty="0">
                <a:effectLst>
                  <a:glow rad="63500">
                    <a:schemeClr val="accent5">
                      <a:satMod val="175000"/>
                      <a:alpha val="40000"/>
                    </a:schemeClr>
                  </a:glow>
                </a:effectLst>
              </a:rPr>
              <a:t>	</a:t>
            </a:r>
            <a:r>
              <a:rPr lang="en-US" dirty="0" smtClean="0">
                <a:effectLst>
                  <a:glow rad="63500">
                    <a:schemeClr val="accent5">
                      <a:satMod val="175000"/>
                      <a:alpha val="40000"/>
                    </a:schemeClr>
                  </a:glow>
                </a:effectLst>
              </a:rPr>
              <a:t>			Watermarks</a:t>
            </a:r>
          </a:p>
          <a:p>
            <a:r>
              <a:rPr lang="en-US" dirty="0">
                <a:effectLst>
                  <a:glow rad="63500">
                    <a:schemeClr val="accent5">
                      <a:satMod val="175000"/>
                      <a:alpha val="40000"/>
                    </a:schemeClr>
                  </a:glow>
                </a:effectLst>
              </a:rPr>
              <a:t>	</a:t>
            </a:r>
            <a:r>
              <a:rPr lang="en-US" dirty="0" smtClean="0">
                <a:effectLst>
                  <a:glow rad="63500">
                    <a:schemeClr val="accent5">
                      <a:satMod val="175000"/>
                      <a:alpha val="40000"/>
                    </a:schemeClr>
                  </a:glow>
                </a:effectLst>
              </a:rPr>
              <a:t>				Plagiarism in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lstStyle/>
          <a:p>
            <a:pPr>
              <a:buClr>
                <a:srgbClr val="92D050"/>
              </a:buClr>
            </a:pPr>
            <a:r>
              <a:rPr lang="en-US" sz="2800" dirty="0" smtClean="0"/>
              <a:t>Introduction </a:t>
            </a:r>
          </a:p>
          <a:p>
            <a:pPr>
              <a:buClr>
                <a:srgbClr val="92D050"/>
              </a:buClr>
            </a:pPr>
            <a:r>
              <a:rPr lang="en-US" sz="2800" dirty="0" smtClean="0"/>
              <a:t>History</a:t>
            </a:r>
          </a:p>
          <a:p>
            <a:pPr>
              <a:buClr>
                <a:srgbClr val="92D050"/>
              </a:buClr>
            </a:pPr>
            <a:r>
              <a:rPr lang="en-US" sz="2800" dirty="0" smtClean="0"/>
              <a:t>Statistics</a:t>
            </a:r>
          </a:p>
          <a:p>
            <a:pPr>
              <a:buClr>
                <a:srgbClr val="92D050"/>
              </a:buClr>
            </a:pPr>
            <a:r>
              <a:rPr lang="en-US" sz="2800" dirty="0" smtClean="0"/>
              <a:t>Laws</a:t>
            </a:r>
          </a:p>
          <a:p>
            <a:pPr>
              <a:buClr>
                <a:srgbClr val="92D050"/>
              </a:buClr>
            </a:pPr>
            <a:r>
              <a:rPr lang="en-US" sz="2800" dirty="0" smtClean="0"/>
              <a:t>Potential </a:t>
            </a:r>
            <a:r>
              <a:rPr lang="en-US" sz="2800" dirty="0"/>
              <a:t>S</a:t>
            </a:r>
            <a:r>
              <a:rPr lang="en-US" sz="2800" dirty="0" smtClean="0"/>
              <a:t>olutions</a:t>
            </a:r>
          </a:p>
          <a:p>
            <a:pPr>
              <a:buClr>
                <a:srgbClr val="92D050"/>
              </a:buClr>
            </a:pPr>
            <a:r>
              <a:rPr lang="en-US" sz="2800" dirty="0" smtClean="0"/>
              <a:t>Conclusion</a:t>
            </a:r>
          </a:p>
        </p:txBody>
      </p:sp>
    </p:spTree>
    <p:extLst>
      <p:ext uri="{BB962C8B-B14F-4D97-AF65-F5344CB8AC3E}">
        <p14:creationId xmlns:p14="http://schemas.microsoft.com/office/powerpoint/2010/main" xmlns="" val="400057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lvl="1">
              <a:buClr>
                <a:srgbClr val="92D050"/>
              </a:buClr>
            </a:pPr>
            <a:r>
              <a:rPr lang="en-US" sz="2800" b="1" u="sng" dirty="0"/>
              <a:t>Copyright </a:t>
            </a:r>
            <a:r>
              <a:rPr lang="en-US" sz="2800" b="1" u="sng" dirty="0" smtClean="0"/>
              <a:t>infringement</a:t>
            </a:r>
            <a:r>
              <a:rPr lang="en-US" sz="2800" dirty="0" smtClean="0"/>
              <a:t> (piracy) is </a:t>
            </a:r>
            <a:r>
              <a:rPr lang="en-US" sz="2800" dirty="0"/>
              <a:t>the unauthorized use of works under copyright, infringing the copyright holder's "exclusive rights", such as the right to reproduce, distribute, display or perform the copyrighted work, spread the information contained within copyrighted works, or to make derivative works</a:t>
            </a:r>
            <a:r>
              <a:rPr lang="en-US" sz="2800" dirty="0" smtClean="0"/>
              <a:t>.</a:t>
            </a:r>
          </a:p>
        </p:txBody>
      </p:sp>
    </p:spTree>
    <p:extLst>
      <p:ext uri="{BB962C8B-B14F-4D97-AF65-F5344CB8AC3E}">
        <p14:creationId xmlns:p14="http://schemas.microsoft.com/office/powerpoint/2010/main" xmlns="" val="2844498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pPr lvl="1">
              <a:buClr>
                <a:srgbClr val="92D050"/>
              </a:buClr>
            </a:pPr>
            <a:r>
              <a:rPr lang="en-US" sz="2800" dirty="0" smtClean="0"/>
              <a:t>Those guilty of copyright or charter infringement were called “pirates” as early as 1603.</a:t>
            </a:r>
          </a:p>
          <a:p>
            <a:pPr lvl="1">
              <a:buClr>
                <a:srgbClr val="92D050"/>
              </a:buClr>
            </a:pPr>
            <a:endParaRPr lang="en-US" sz="2800" dirty="0" smtClean="0"/>
          </a:p>
          <a:p>
            <a:pPr lvl="1">
              <a:buClr>
                <a:srgbClr val="92D050"/>
              </a:buClr>
            </a:pPr>
            <a:r>
              <a:rPr lang="en-US" sz="2800" dirty="0" smtClean="0"/>
              <a:t>Article </a:t>
            </a:r>
            <a:r>
              <a:rPr lang="en-US" sz="2800" dirty="0"/>
              <a:t>12 of the 1886 Berne Convention for the Protection of </a:t>
            </a:r>
            <a:endParaRPr lang="en-US" sz="2800" dirty="0" smtClean="0"/>
          </a:p>
          <a:p>
            <a:pPr lvl="1">
              <a:buClr>
                <a:srgbClr val="92D050"/>
              </a:buClr>
              <a:buNone/>
            </a:pPr>
            <a:r>
              <a:rPr lang="en-US" dirty="0"/>
              <a:t> </a:t>
            </a:r>
            <a:r>
              <a:rPr lang="en-US" dirty="0" smtClean="0"/>
              <a:t>  </a:t>
            </a:r>
            <a:r>
              <a:rPr lang="en-US" sz="2800" dirty="0" smtClean="0"/>
              <a:t>Literary </a:t>
            </a:r>
            <a:r>
              <a:rPr lang="en-US" sz="2800" dirty="0"/>
              <a:t>and Artistic </a:t>
            </a:r>
            <a:r>
              <a:rPr lang="en-US" sz="2800" dirty="0" smtClean="0"/>
              <a:t>Works</a:t>
            </a:r>
          </a:p>
          <a:p>
            <a:pPr lvl="1">
              <a:buClr>
                <a:srgbClr val="92D050"/>
              </a:buClr>
              <a:buNone/>
            </a:pPr>
            <a:r>
              <a:rPr lang="en-US" sz="2800" dirty="0" smtClean="0"/>
              <a:t>   uses </a:t>
            </a:r>
            <a:r>
              <a:rPr lang="en-US" sz="2800" dirty="0"/>
              <a:t>the term "piracy" in </a:t>
            </a:r>
            <a:endParaRPr lang="en-US" sz="2800" dirty="0" smtClean="0"/>
          </a:p>
          <a:p>
            <a:pPr lvl="1">
              <a:buClr>
                <a:srgbClr val="92D050"/>
              </a:buClr>
              <a:buNone/>
            </a:pPr>
            <a:r>
              <a:rPr lang="en-US" dirty="0"/>
              <a:t> </a:t>
            </a:r>
            <a:r>
              <a:rPr lang="en-US" dirty="0" smtClean="0"/>
              <a:t>  </a:t>
            </a:r>
            <a:r>
              <a:rPr lang="en-US" sz="2800" dirty="0" smtClean="0"/>
              <a:t>relation </a:t>
            </a:r>
            <a:r>
              <a:rPr lang="en-US" sz="2800" dirty="0"/>
              <a:t>to </a:t>
            </a:r>
            <a:r>
              <a:rPr lang="en-US" sz="2800" dirty="0" smtClean="0"/>
              <a:t>copyright </a:t>
            </a:r>
          </a:p>
          <a:p>
            <a:pPr lvl="1">
              <a:buClr>
                <a:srgbClr val="92D050"/>
              </a:buClr>
              <a:buNone/>
            </a:pPr>
            <a:r>
              <a:rPr lang="en-US" dirty="0"/>
              <a:t> </a:t>
            </a:r>
            <a:r>
              <a:rPr lang="en-US" dirty="0" smtClean="0"/>
              <a:t>  </a:t>
            </a:r>
            <a:r>
              <a:rPr lang="en-US" sz="2800" dirty="0" smtClean="0"/>
              <a:t>infringement</a:t>
            </a:r>
            <a:r>
              <a:rPr lang="en-US" sz="2800" dirty="0" smtClean="0"/>
              <a:t>.</a:t>
            </a:r>
          </a:p>
          <a:p>
            <a:pPr lvl="1">
              <a:buClr>
                <a:srgbClr val="92D050"/>
              </a:buClr>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3733800"/>
            <a:ext cx="2072943" cy="2604135"/>
          </a:xfrm>
          <a:prstGeom prst="rect">
            <a:avLst/>
          </a:prstGeom>
        </p:spPr>
      </p:pic>
    </p:spTree>
    <p:extLst>
      <p:ext uri="{BB962C8B-B14F-4D97-AF65-F5344CB8AC3E}">
        <p14:creationId xmlns:p14="http://schemas.microsoft.com/office/powerpoint/2010/main" xmlns="" val="288942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fontScale="77500" lnSpcReduction="20000"/>
          </a:bodyPr>
          <a:lstStyle/>
          <a:p>
            <a:pPr>
              <a:buClr>
                <a:srgbClr val="92D050"/>
              </a:buClr>
            </a:pPr>
            <a:r>
              <a:rPr lang="en-US" dirty="0" smtClean="0"/>
              <a:t>U.S</a:t>
            </a:r>
            <a:r>
              <a:rPr lang="en-US" dirty="0"/>
              <a:t>. economy loses $12.5 billion in total output </a:t>
            </a:r>
            <a:r>
              <a:rPr lang="en-US" dirty="0" smtClean="0"/>
              <a:t>annually.</a:t>
            </a:r>
          </a:p>
          <a:p>
            <a:pPr>
              <a:buClr>
                <a:srgbClr val="92D050"/>
              </a:buClr>
            </a:pPr>
            <a:endParaRPr lang="en-US" sz="2400" dirty="0" smtClean="0"/>
          </a:p>
          <a:p>
            <a:pPr>
              <a:buClr>
                <a:srgbClr val="92D050"/>
              </a:buClr>
            </a:pPr>
            <a:r>
              <a:rPr lang="en-US" dirty="0"/>
              <a:t>U.S. workers lose $2.7 billion in earnings </a:t>
            </a:r>
            <a:r>
              <a:rPr lang="en-US" dirty="0" smtClean="0"/>
              <a:t>annually.</a:t>
            </a:r>
          </a:p>
          <a:p>
            <a:pPr>
              <a:buClr>
                <a:srgbClr val="92D050"/>
              </a:buClr>
            </a:pPr>
            <a:endParaRPr lang="en-US" dirty="0" smtClean="0"/>
          </a:p>
          <a:p>
            <a:pPr>
              <a:buClr>
                <a:srgbClr val="92D050"/>
              </a:buClr>
            </a:pPr>
            <a:r>
              <a:rPr lang="en-US" dirty="0" smtClean="0"/>
              <a:t>As </a:t>
            </a:r>
            <a:r>
              <a:rPr lang="en-US" dirty="0"/>
              <a:t>a result of sound recording piracy, the U.S. economy loses 71,060 jobs</a:t>
            </a:r>
            <a:r>
              <a:rPr lang="en-US" dirty="0" smtClean="0"/>
              <a:t>.</a:t>
            </a:r>
          </a:p>
          <a:p>
            <a:pPr>
              <a:buClr>
                <a:srgbClr val="92D050"/>
              </a:buClr>
            </a:pPr>
            <a:endParaRPr lang="en-US" sz="2400" dirty="0"/>
          </a:p>
          <a:p>
            <a:pPr>
              <a:buClr>
                <a:srgbClr val="92D050"/>
              </a:buClr>
            </a:pPr>
            <a:r>
              <a:rPr lang="en-US" dirty="0"/>
              <a:t> U.S. federal, state and local governments lose a minimum of $</a:t>
            </a:r>
            <a:r>
              <a:rPr lang="en-US" dirty="0" smtClean="0"/>
              <a:t>422 </a:t>
            </a:r>
            <a:r>
              <a:rPr lang="en-US" dirty="0"/>
              <a:t>million in tax revenues annually</a:t>
            </a:r>
            <a:r>
              <a:rPr lang="en-US" dirty="0" smtClean="0"/>
              <a:t>.</a:t>
            </a:r>
          </a:p>
          <a:p>
            <a:pPr>
              <a:buClr>
                <a:srgbClr val="92D050"/>
              </a:buClr>
            </a:pPr>
            <a:endParaRPr lang="en-US" dirty="0"/>
          </a:p>
          <a:p>
            <a:pPr>
              <a:buClr>
                <a:srgbClr val="92D050"/>
              </a:buClr>
            </a:pPr>
            <a:r>
              <a:rPr lang="en-US" dirty="0" smtClean="0"/>
              <a:t>Study published by The Institute for Policy Innovation.</a:t>
            </a:r>
            <a:endParaRPr lang="en-US" dirty="0"/>
          </a:p>
        </p:txBody>
      </p:sp>
    </p:spTree>
    <p:extLst>
      <p:ext uri="{BB962C8B-B14F-4D97-AF65-F5344CB8AC3E}">
        <p14:creationId xmlns:p14="http://schemas.microsoft.com/office/powerpoint/2010/main" xmlns="" val="34686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a:t>
            </a:r>
            <a:endParaRPr lang="en-US" dirty="0"/>
          </a:p>
        </p:txBody>
      </p:sp>
      <p:sp>
        <p:nvSpPr>
          <p:cNvPr id="3" name="Content Placeholder 2"/>
          <p:cNvSpPr>
            <a:spLocks noGrp="1"/>
          </p:cNvSpPr>
          <p:nvPr>
            <p:ph idx="1"/>
          </p:nvPr>
        </p:nvSpPr>
        <p:spPr/>
        <p:txBody>
          <a:bodyPr/>
          <a:lstStyle/>
          <a:p>
            <a:pPr lvl="1">
              <a:buFont typeface="Wingdings" pitchFamily="2" charset="2"/>
              <a:buChar char="Ø"/>
            </a:pPr>
            <a:endParaRPr lang="en-US" dirty="0" smtClean="0"/>
          </a:p>
          <a:p>
            <a:pPr marL="274320" lvl="1" indent="0">
              <a:buNone/>
            </a:pPr>
            <a:endParaRPr lang="en-US" dirty="0" smtClean="0"/>
          </a:p>
          <a:p>
            <a:pPr lvl="1"/>
            <a:endParaRPr lang="en-US" dirty="0" smtClean="0"/>
          </a:p>
        </p:txBody>
      </p:sp>
      <p:pic>
        <p:nvPicPr>
          <p:cNvPr id="1026" name="Picture 2" descr="C:\Users\Big Jim\Desktop\3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199" y="1447800"/>
            <a:ext cx="7450669"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9332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normAutofit/>
          </a:bodyPr>
          <a:lstStyle/>
          <a:p>
            <a:pPr>
              <a:buClr>
                <a:srgbClr val="92D050"/>
              </a:buClr>
            </a:pPr>
            <a:r>
              <a:rPr lang="en-US" sz="2800" dirty="0"/>
              <a:t>No Electronic Theft </a:t>
            </a:r>
            <a:r>
              <a:rPr lang="en-US" sz="2800" dirty="0" smtClean="0"/>
              <a:t>Law (NET Act): five years in prison and $250,000 fine.</a:t>
            </a:r>
          </a:p>
          <a:p>
            <a:pPr>
              <a:buClr>
                <a:srgbClr val="92D050"/>
              </a:buClr>
            </a:pPr>
            <a:endParaRPr lang="en-US" sz="2800" dirty="0" smtClean="0"/>
          </a:p>
          <a:p>
            <a:pPr>
              <a:buClr>
                <a:srgbClr val="92D050"/>
              </a:buClr>
            </a:pPr>
            <a:r>
              <a:rPr lang="en-US" sz="2800" dirty="0"/>
              <a:t>Stop Online Piracy Act (SOPA</a:t>
            </a:r>
            <a:r>
              <a:rPr lang="en-US" sz="2800" dirty="0" smtClean="0"/>
              <a:t>): Search engines, advertisers, and e-commerce can have no interaction with “flagged” sites.</a:t>
            </a:r>
          </a:p>
          <a:p>
            <a:pPr>
              <a:buClr>
                <a:srgbClr val="92D050"/>
              </a:buClr>
            </a:pPr>
            <a:endParaRPr lang="en-US" sz="2800" dirty="0" smtClean="0"/>
          </a:p>
          <a:p>
            <a:pPr>
              <a:buClr>
                <a:srgbClr val="92D050"/>
              </a:buClr>
            </a:pPr>
            <a:r>
              <a:rPr lang="en-US" sz="2800" dirty="0" smtClean="0"/>
              <a:t>PROTECT IP Act (PIPA): Gives US government and copyright holders tools to curb access to “flagged” websites.</a:t>
            </a:r>
          </a:p>
          <a:p>
            <a:endParaRPr lang="en-US" dirty="0" smtClean="0"/>
          </a:p>
        </p:txBody>
      </p:sp>
    </p:spTree>
    <p:extLst>
      <p:ext uri="{BB962C8B-B14F-4D97-AF65-F5344CB8AC3E}">
        <p14:creationId xmlns:p14="http://schemas.microsoft.com/office/powerpoint/2010/main" xmlns="" val="1253502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Solutions</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Clr>
                <a:srgbClr val="92D050"/>
              </a:buClr>
              <a:buNone/>
            </a:pPr>
            <a:r>
              <a:rPr lang="en-US" sz="2800" dirty="0"/>
              <a:t>“In general, we think there is a fundamental misconception about piracy. Piracy is almost always a service problem and not a pricing problem </a:t>
            </a:r>
            <a:r>
              <a:rPr lang="en-US" sz="2800" dirty="0" smtClean="0"/>
              <a:t>…” Gabe Newell, CEO of Valve.</a:t>
            </a:r>
          </a:p>
          <a:p>
            <a:pPr>
              <a:buClr>
                <a:srgbClr val="92D050"/>
              </a:buClr>
            </a:pPr>
            <a:endParaRPr lang="en-US" sz="2800" dirty="0"/>
          </a:p>
          <a:p>
            <a:pPr>
              <a:buClr>
                <a:srgbClr val="92D050"/>
              </a:buClr>
            </a:pPr>
            <a:r>
              <a:rPr lang="en-US" sz="2800" dirty="0" smtClean="0"/>
              <a:t>iTunes</a:t>
            </a:r>
          </a:p>
          <a:p>
            <a:pPr>
              <a:buClr>
                <a:srgbClr val="92D050"/>
              </a:buClr>
            </a:pPr>
            <a:endParaRPr lang="en-US" sz="2800" dirty="0" smtClean="0"/>
          </a:p>
          <a:p>
            <a:pPr>
              <a:buClr>
                <a:srgbClr val="92D050"/>
              </a:buClr>
            </a:pPr>
            <a:r>
              <a:rPr lang="en-US" sz="2800" dirty="0" smtClean="0"/>
              <a:t>Steam</a:t>
            </a:r>
          </a:p>
          <a:p>
            <a:pPr>
              <a:buClr>
                <a:srgbClr val="92D050"/>
              </a:buClr>
            </a:pPr>
            <a:endParaRPr lang="en-US" dirty="0"/>
          </a:p>
        </p:txBody>
      </p:sp>
    </p:spTree>
    <p:extLst>
      <p:ext uri="{BB962C8B-B14F-4D97-AF65-F5344CB8AC3E}">
        <p14:creationId xmlns:p14="http://schemas.microsoft.com/office/powerpoint/2010/main" xmlns="" val="2859062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endParaRPr lang="en-US" dirty="0" smtClean="0"/>
          </a:p>
          <a:p>
            <a:pPr>
              <a:buClr>
                <a:srgbClr val="92D050"/>
              </a:buClr>
            </a:pPr>
            <a:r>
              <a:rPr lang="en-US" sz="2800" dirty="0" smtClean="0"/>
              <a:t>As much as we do not want to admit it, online piracy does hurt people.</a:t>
            </a:r>
          </a:p>
          <a:p>
            <a:pPr marL="0" indent="0">
              <a:buClr>
                <a:srgbClr val="92D050"/>
              </a:buClr>
              <a:buNone/>
            </a:pPr>
            <a:endParaRPr lang="en-US" sz="2800" dirty="0" smtClean="0"/>
          </a:p>
          <a:p>
            <a:pPr>
              <a:buClr>
                <a:srgbClr val="92D050"/>
              </a:buClr>
            </a:pPr>
            <a:r>
              <a:rPr lang="en-US" sz="2800" dirty="0" smtClean="0"/>
              <a:t>Digital piracy IS stealing.</a:t>
            </a:r>
          </a:p>
          <a:p>
            <a:pPr>
              <a:buClr>
                <a:srgbClr val="92D050"/>
              </a:buClr>
            </a:pPr>
            <a:endParaRPr lang="en-US" sz="2800" dirty="0"/>
          </a:p>
          <a:p>
            <a:pPr>
              <a:buClr>
                <a:srgbClr val="92D050"/>
              </a:buClr>
            </a:pPr>
            <a:r>
              <a:rPr lang="en-US" sz="2800" dirty="0" smtClean="0"/>
              <a:t>Censorship is not the answer, there are alternatives.</a:t>
            </a:r>
          </a:p>
          <a:p>
            <a:pPr marL="0" indent="0">
              <a:buClr>
                <a:srgbClr val="92D050"/>
              </a:buClr>
              <a:buNone/>
            </a:pPr>
            <a:endParaRPr lang="en-US" sz="2800" dirty="0" smtClean="0"/>
          </a:p>
          <a:p>
            <a:pPr marL="0" indent="0">
              <a:buClr>
                <a:srgbClr val="92D050"/>
              </a:buClr>
              <a:buNone/>
            </a:pPr>
            <a:endParaRPr lang="en-US" dirty="0"/>
          </a:p>
        </p:txBody>
      </p:sp>
    </p:spTree>
    <p:extLst>
      <p:ext uri="{BB962C8B-B14F-4D97-AF65-F5344CB8AC3E}">
        <p14:creationId xmlns:p14="http://schemas.microsoft.com/office/powerpoint/2010/main" xmlns="" val="57556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86200"/>
            <a:ext cx="7924800" cy="947738"/>
          </a:xfrm>
        </p:spPr>
        <p:txBody>
          <a:bodyPr>
            <a:normAutofit fontScale="90000"/>
          </a:bodyPr>
          <a:lstStyle/>
          <a:p>
            <a:r>
              <a:rPr lang="en-US" sz="3600" dirty="0" smtClean="0"/>
              <a:t>Illegal Content-</a:t>
            </a:r>
            <a:br>
              <a:rPr lang="en-US" sz="3600" dirty="0" smtClean="0"/>
            </a:br>
            <a:r>
              <a:rPr lang="en-US" sz="3600" dirty="0" smtClean="0"/>
              <a:t>Are Content Sharing Sites Responsible?</a:t>
            </a:r>
            <a:endParaRPr lang="en-US" sz="3600" dirty="0"/>
          </a:p>
        </p:txBody>
      </p:sp>
      <p:sp>
        <p:nvSpPr>
          <p:cNvPr id="3" name="Subtitle 2"/>
          <p:cNvSpPr>
            <a:spLocks noGrp="1"/>
          </p:cNvSpPr>
          <p:nvPr>
            <p:ph type="subTitle" idx="1"/>
          </p:nvPr>
        </p:nvSpPr>
        <p:spPr/>
        <p:txBody>
          <a:bodyPr/>
          <a:lstStyle/>
          <a:p>
            <a:r>
              <a:rPr lang="en-US" dirty="0" smtClean="0"/>
              <a:t>By Jaron Lifsey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reamble</a:t>
            </a:r>
            <a:endParaRPr lang="en-US" dirty="0"/>
          </a:p>
        </p:txBody>
      </p:sp>
      <p:sp>
        <p:nvSpPr>
          <p:cNvPr id="3" name="Content Placeholder 2"/>
          <p:cNvSpPr>
            <a:spLocks noGrp="1"/>
          </p:cNvSpPr>
          <p:nvPr>
            <p:ph idx="1"/>
          </p:nvPr>
        </p:nvSpPr>
        <p:spPr/>
        <p:txBody>
          <a:bodyPr>
            <a:normAutofit/>
          </a:bodyPr>
          <a:lstStyle/>
          <a:p>
            <a:r>
              <a:rPr lang="en-US" dirty="0" smtClean="0"/>
              <a:t>Internet is growing rapidly.</a:t>
            </a:r>
          </a:p>
          <a:p>
            <a:pPr lvl="1"/>
            <a:r>
              <a:rPr lang="en-US" dirty="0" smtClean="0"/>
              <a:t>More content available.</a:t>
            </a:r>
          </a:p>
          <a:p>
            <a:pPr lvl="1"/>
            <a:r>
              <a:rPr lang="en-US" dirty="0" smtClean="0"/>
              <a:t>Difficult to find illegal content.</a:t>
            </a:r>
          </a:p>
          <a:p>
            <a:r>
              <a:rPr lang="en-US" dirty="0" smtClean="0"/>
              <a:t>Music industry and other media heavily affected by illegal downloading.</a:t>
            </a:r>
          </a:p>
          <a:p>
            <a:pPr lvl="1"/>
            <a:r>
              <a:rPr lang="en-US" dirty="0" smtClean="0"/>
              <a:t>Vastly more downloaded illegally than legally.</a:t>
            </a:r>
          </a:p>
          <a:p>
            <a:pPr lvl="1"/>
            <a:r>
              <a:rPr lang="en-US" dirty="0" smtClean="0"/>
              <a:t>Illegal downloads are taken for granted by many.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Patents</a:t>
            </a:r>
            <a:endParaRPr lang="en-US" dirty="0"/>
          </a:p>
        </p:txBody>
      </p:sp>
      <p:sp>
        <p:nvSpPr>
          <p:cNvPr id="3" name="Subtitle 2"/>
          <p:cNvSpPr>
            <a:spLocks noGrp="1"/>
          </p:cNvSpPr>
          <p:nvPr>
            <p:ph type="subTitle" idx="1"/>
          </p:nvPr>
        </p:nvSpPr>
        <p:spPr/>
        <p:txBody>
          <a:bodyPr/>
          <a:lstStyle/>
          <a:p>
            <a:r>
              <a:rPr lang="en-US" dirty="0" smtClean="0"/>
              <a:t>By Jared </a:t>
            </a:r>
            <a:r>
              <a:rPr lang="en-US" dirty="0" smtClean="0"/>
              <a:t>Korinko</a:t>
            </a:r>
            <a:endParaRPr lang="en-US" dirty="0"/>
          </a:p>
        </p:txBody>
      </p:sp>
    </p:spTree>
    <p:extLst>
      <p:ext uri="{BB962C8B-B14F-4D97-AF65-F5344CB8AC3E}">
        <p14:creationId xmlns:p14="http://schemas.microsoft.com/office/powerpoint/2010/main" xmlns="" val="1510374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Law</a:t>
            </a:r>
            <a:endParaRPr lang="en-US" dirty="0"/>
          </a:p>
        </p:txBody>
      </p:sp>
      <p:sp>
        <p:nvSpPr>
          <p:cNvPr id="3" name="Content Placeholder 2"/>
          <p:cNvSpPr>
            <a:spLocks noGrp="1"/>
          </p:cNvSpPr>
          <p:nvPr>
            <p:ph idx="1"/>
          </p:nvPr>
        </p:nvSpPr>
        <p:spPr>
          <a:xfrm>
            <a:off x="1524000" y="1295400"/>
            <a:ext cx="7620000" cy="4800600"/>
          </a:xfrm>
        </p:spPr>
        <p:txBody>
          <a:bodyPr>
            <a:normAutofit fontScale="85000" lnSpcReduction="20000"/>
          </a:bodyPr>
          <a:lstStyle/>
          <a:p>
            <a:r>
              <a:rPr lang="en-US" dirty="0" smtClean="0"/>
              <a:t>DMCA - Digital Millennium Copyright Act</a:t>
            </a:r>
          </a:p>
          <a:p>
            <a:pPr lvl="1"/>
            <a:r>
              <a:rPr lang="en-US" dirty="0" smtClean="0"/>
              <a:t>Service providers who host content are granted safe harbor if they:</a:t>
            </a:r>
          </a:p>
          <a:p>
            <a:pPr lvl="2"/>
            <a:r>
              <a:rPr lang="en-US" dirty="0" smtClean="0"/>
              <a:t>“adopt a provision in its user agreement regarding the termination of repeat infringers”</a:t>
            </a:r>
          </a:p>
          <a:p>
            <a:pPr lvl="2"/>
            <a:r>
              <a:rPr lang="en-US" dirty="0" smtClean="0"/>
              <a:t>“accommodate and not interfere with standard technical measures that identify and protect rights of copyright owners.”</a:t>
            </a:r>
          </a:p>
          <a:p>
            <a:pPr lvl="2"/>
            <a:r>
              <a:rPr lang="en-US" dirty="0" smtClean="0"/>
              <a:t>“provide certain information regarding an agent for service of process both on its website and to the Copyright Office”</a:t>
            </a:r>
            <a:endParaRPr lang="en-US" baseline="30000" dirty="0" smtClean="0"/>
          </a:p>
          <a:p>
            <a:pPr lvl="1"/>
            <a:r>
              <a:rPr lang="en-US" dirty="0" smtClean="0"/>
              <a:t>Service providers are liable if they are aware of and contribute to copyright infringement. </a:t>
            </a:r>
          </a:p>
          <a:p>
            <a:pPr lvl="2"/>
            <a:r>
              <a:rPr lang="en-US" dirty="0" smtClean="0"/>
              <a:t>Historically this has meant failure to remove infringing content in a reasonable time period.</a:t>
            </a:r>
          </a:p>
          <a:p>
            <a:pPr marL="742950" lvl="2" indent="-342900"/>
            <a:r>
              <a:rPr lang="en-US" dirty="0" smtClean="0"/>
              <a:t>Little power to deal with over-seas copyright infringements.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Law</a:t>
            </a:r>
            <a:endParaRPr lang="en-US" dirty="0"/>
          </a:p>
        </p:txBody>
      </p:sp>
      <p:sp>
        <p:nvSpPr>
          <p:cNvPr id="3" name="Content Placeholder 2"/>
          <p:cNvSpPr>
            <a:spLocks noGrp="1"/>
          </p:cNvSpPr>
          <p:nvPr>
            <p:ph idx="1"/>
          </p:nvPr>
        </p:nvSpPr>
        <p:spPr/>
        <p:txBody>
          <a:bodyPr>
            <a:normAutofit lnSpcReduction="10000"/>
          </a:bodyPr>
          <a:lstStyle/>
          <a:p>
            <a:r>
              <a:rPr lang="en-US" dirty="0" smtClean="0"/>
              <a:t>SOPA – Stop Online Piracy Act.</a:t>
            </a:r>
          </a:p>
          <a:p>
            <a:pPr lvl="1"/>
            <a:r>
              <a:rPr lang="en-US" dirty="0" smtClean="0"/>
              <a:t>Intended to deal with lack of counter measures against overseas sites offered by current laws. </a:t>
            </a:r>
          </a:p>
          <a:p>
            <a:pPr lvl="1"/>
            <a:r>
              <a:rPr lang="en-US" dirty="0" smtClean="0"/>
              <a:t>Any site that "facilitates" copyright infringement is at fault.</a:t>
            </a:r>
          </a:p>
          <a:p>
            <a:pPr lvl="1"/>
            <a:r>
              <a:rPr lang="en-US" dirty="0" smtClean="0"/>
              <a:t>"YouTube would just go dark immediately, It couldn't function.“ - Google public policy director</a:t>
            </a:r>
          </a:p>
          <a:p>
            <a:pPr lvl="1"/>
            <a:r>
              <a:rPr lang="en-US" dirty="0" smtClean="0"/>
              <a:t>Supported by media industry</a:t>
            </a:r>
          </a:p>
          <a:p>
            <a:pPr lvl="1"/>
            <a:r>
              <a:rPr lang="en-US" dirty="0" smtClean="0"/>
              <a:t>Opposed by tech industry</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SOPA continued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payment and advertising network operators must shut down services to a site within 5 days of receiving a notice that that site is “dedicated to theft of U.S. Property”, unless a counter-notification is received.</a:t>
            </a:r>
          </a:p>
          <a:p>
            <a:pPr lvl="1"/>
            <a:r>
              <a:rPr lang="en-US" dirty="0" smtClean="0"/>
              <a:t>A site is defined as dedicated to theft of U.S. Property if</a:t>
            </a:r>
          </a:p>
          <a:p>
            <a:pPr lvl="2"/>
            <a:r>
              <a:rPr lang="en-US" dirty="0" smtClean="0"/>
              <a:t>A portions of the site is US-directed</a:t>
            </a:r>
          </a:p>
          <a:p>
            <a:pPr lvl="2"/>
            <a:r>
              <a:rPr lang="en-US" dirty="0" smtClean="0"/>
              <a:t>Used by users in US</a:t>
            </a:r>
          </a:p>
          <a:p>
            <a:pPr lvl="2"/>
            <a:r>
              <a:rPr lang="en-US" dirty="0" smtClean="0"/>
              <a:t>Designed or operates for the purpose of offering services in a manner that enables or facilitates copyright violation or circumvention of copyright protection measures</a:t>
            </a:r>
          </a:p>
          <a:p>
            <a:pPr lvl="1"/>
            <a:r>
              <a:rPr lang="en-US" dirty="0" smtClean="0"/>
              <a:t>Accused site need not be notified thus making it difficult to send out a counter-notification.</a:t>
            </a:r>
          </a:p>
          <a:p>
            <a:pPr lvl="1"/>
            <a:r>
              <a:rPr lang="en-US" dirty="0" smtClean="0"/>
              <a:t>Only counter-notification is to state under penalty of perjury that the site does not fit the above definition.</a:t>
            </a:r>
          </a:p>
          <a:p>
            <a:r>
              <a:rPr lang="en-US" dirty="0" smtClean="0"/>
              <a:t>Puts burden of proof, and cost of legal retaliation, on accused.</a:t>
            </a:r>
          </a:p>
          <a:p>
            <a:r>
              <a:rPr lang="en-US" dirty="0" smtClean="0"/>
              <a:t>Failed due to intense resistance.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Content Providers Find Illegal Content?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YouTube</a:t>
            </a:r>
          </a:p>
          <a:p>
            <a:pPr lvl="1"/>
            <a:r>
              <a:rPr lang="en-US" dirty="0" smtClean="0"/>
              <a:t>72 hours of video are uploaded to YouTube every minute.</a:t>
            </a:r>
          </a:p>
          <a:p>
            <a:pPr lvl="1"/>
            <a:r>
              <a:rPr lang="en-US" dirty="0" smtClean="0"/>
              <a:t>Infeasible to check if uploads are legal.</a:t>
            </a:r>
          </a:p>
          <a:p>
            <a:r>
              <a:rPr lang="en-US" dirty="0" smtClean="0"/>
              <a:t>Google</a:t>
            </a:r>
          </a:p>
          <a:p>
            <a:pPr lvl="1"/>
            <a:r>
              <a:rPr lang="en-US" dirty="0" smtClean="0"/>
              <a:t>Over 4.7 million searches every day as of 2011.</a:t>
            </a:r>
          </a:p>
          <a:p>
            <a:pPr lvl="1"/>
            <a:r>
              <a:rPr lang="en-US" dirty="0" smtClean="0"/>
              <a:t>About 1 million servers.</a:t>
            </a:r>
          </a:p>
          <a:p>
            <a:pPr lvl="2"/>
            <a:r>
              <a:rPr lang="en-US" dirty="0" smtClean="0"/>
              <a:t>Too much data to check for illegal content.</a:t>
            </a:r>
          </a:p>
          <a:p>
            <a:r>
              <a:rPr lang="en-US" dirty="0" smtClean="0"/>
              <a:t>Napster</a:t>
            </a:r>
          </a:p>
          <a:p>
            <a:pPr lvl="1"/>
            <a:r>
              <a:rPr lang="en-US" dirty="0" smtClean="0"/>
              <a:t>Created system that could block 99.4% of identified infringing material; district court ruled not enough. </a:t>
            </a:r>
          </a:p>
          <a:p>
            <a:pPr lvl="1"/>
            <a:r>
              <a:rPr lang="en-US" dirty="0" smtClean="0"/>
              <a:t>“If 99.4 percent is not good enough, then this is a war on file-sharing technologies, not a war on copyright infringement.“ - Lawrence Lessig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Plagiarism </a:t>
            </a:r>
            <a:r>
              <a:rPr lang="en-US" dirty="0"/>
              <a:t>I</a:t>
            </a:r>
            <a:r>
              <a:rPr lang="en-US" dirty="0" smtClean="0"/>
              <a:t>n Education </a:t>
            </a:r>
            <a:endParaRPr lang="en-US" dirty="0"/>
          </a:p>
        </p:txBody>
      </p:sp>
      <p:sp>
        <p:nvSpPr>
          <p:cNvPr id="3" name="Subtitle 2"/>
          <p:cNvSpPr>
            <a:spLocks noGrp="1"/>
          </p:cNvSpPr>
          <p:nvPr>
            <p:ph type="subTitle" idx="1"/>
          </p:nvPr>
        </p:nvSpPr>
        <p:spPr/>
        <p:txBody>
          <a:bodyPr/>
          <a:lstStyle/>
          <a:p>
            <a:r>
              <a:rPr lang="en-US" dirty="0" smtClean="0"/>
              <a:t>By Tyler </a:t>
            </a:r>
            <a:r>
              <a:rPr lang="en-US" dirty="0" smtClean="0"/>
              <a:t>Matteson</a:t>
            </a:r>
            <a:endParaRPr lang="en-US" dirty="0"/>
          </a:p>
        </p:txBody>
      </p:sp>
      <p:pic>
        <p:nvPicPr>
          <p:cNvPr id="4" name="Picture 3" descr="plagiarism.GIF"/>
          <p:cNvPicPr>
            <a:picLocks noChangeAspect="1"/>
          </p:cNvPicPr>
          <p:nvPr/>
        </p:nvPicPr>
        <p:blipFill>
          <a:blip r:embed="rId2" cstate="print"/>
          <a:stretch>
            <a:fillRect/>
          </a:stretch>
        </p:blipFill>
        <p:spPr>
          <a:xfrm>
            <a:off x="2819400" y="1143000"/>
            <a:ext cx="4000500" cy="22288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Plagiarism Defined</a:t>
            </a:r>
            <a:endParaRPr lang="en-US" dirty="0"/>
          </a:p>
        </p:txBody>
      </p:sp>
      <p:sp>
        <p:nvSpPr>
          <p:cNvPr id="3" name="Content Placeholder 2"/>
          <p:cNvSpPr>
            <a:spLocks noGrp="1"/>
          </p:cNvSpPr>
          <p:nvPr>
            <p:ph idx="1"/>
          </p:nvPr>
        </p:nvSpPr>
        <p:spPr>
          <a:xfrm>
            <a:off x="1524000" y="1371600"/>
            <a:ext cx="7467600" cy="4800600"/>
          </a:xfrm>
        </p:spPr>
        <p:txBody>
          <a:bodyPr>
            <a:normAutofit fontScale="85000" lnSpcReduction="20000"/>
          </a:bodyPr>
          <a:lstStyle/>
          <a:p>
            <a:r>
              <a:rPr lang="en-US" dirty="0" smtClean="0"/>
              <a:t>Plagiarism- </a:t>
            </a:r>
            <a:r>
              <a:rPr lang="en-US" sz="2600" dirty="0" smtClean="0"/>
              <a:t>“</a:t>
            </a:r>
            <a:r>
              <a:rPr lang="en-US" sz="2600" dirty="0"/>
              <a:t>an act or instance of using or closely </a:t>
            </a:r>
            <a:r>
              <a:rPr lang="en-US" sz="2600" dirty="0" smtClean="0"/>
              <a:t>imitating the language</a:t>
            </a:r>
            <a:r>
              <a:rPr lang="en-US" sz="2600" dirty="0"/>
              <a:t> and thoughts of another author </a:t>
            </a:r>
            <a:r>
              <a:rPr lang="en-US" sz="2600" dirty="0" smtClean="0"/>
              <a:t>without authorization</a:t>
            </a:r>
            <a:r>
              <a:rPr lang="en-US" sz="2600" dirty="0"/>
              <a:t> and the representation of that author's work </a:t>
            </a:r>
            <a:r>
              <a:rPr lang="en-US" sz="2600" dirty="0" smtClean="0"/>
              <a:t>as one's</a:t>
            </a:r>
            <a:r>
              <a:rPr lang="en-US" sz="2600" dirty="0"/>
              <a:t> own, as by not crediting the original </a:t>
            </a:r>
            <a:r>
              <a:rPr lang="en-US" sz="2600" dirty="0" smtClean="0"/>
              <a:t>author…”</a:t>
            </a:r>
          </a:p>
          <a:p>
            <a:pPr lvl="1"/>
            <a:r>
              <a:rPr lang="en-US" sz="2200" dirty="0" smtClean="0"/>
              <a:t>Source </a:t>
            </a:r>
            <a:r>
              <a:rPr lang="en-US" sz="2400" dirty="0" smtClean="0">
                <a:hlinkClick r:id="rId2"/>
              </a:rPr>
              <a:t>http://dictionary.reference.com/browse/Plagiarism</a:t>
            </a:r>
            <a:endParaRPr lang="en-US" sz="2400" dirty="0" smtClean="0"/>
          </a:p>
          <a:p>
            <a:r>
              <a:rPr lang="en-US" sz="2600" dirty="0" smtClean="0"/>
              <a:t>According to ASU - “Means using another’s words, ideas, materials or work without properly acknowledging and documenting the source. Students are responsible for knowing the rules governing the use of another's work or materials and for acknowledging and documenting the source appropriately.”</a:t>
            </a:r>
          </a:p>
          <a:p>
            <a:pPr lvl="1"/>
            <a:r>
              <a:rPr lang="en-US" sz="2200" dirty="0" smtClean="0"/>
              <a:t>Source: </a:t>
            </a:r>
            <a:r>
              <a:rPr lang="en-US" sz="2400" dirty="0" smtClean="0">
                <a:hlinkClick r:id="rId3"/>
              </a:rPr>
              <a:t>https://provost.asu.edu/sites/default/files/AcademicIntegrityPolicyPDF.pdf</a:t>
            </a:r>
            <a:endParaRPr lang="en-US" sz="2200" dirty="0"/>
          </a:p>
          <a:p>
            <a:pPr>
              <a:buNone/>
            </a:pPr>
            <a:endParaRPr lang="en-US" sz="2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Evolution/History of Plagiarism </a:t>
            </a:r>
            <a:endParaRPr lang="en-US" dirty="0"/>
          </a:p>
        </p:txBody>
      </p:sp>
      <p:sp>
        <p:nvSpPr>
          <p:cNvPr id="3" name="Content Placeholder 2"/>
          <p:cNvSpPr>
            <a:spLocks noGrp="1"/>
          </p:cNvSpPr>
          <p:nvPr>
            <p:ph idx="1"/>
          </p:nvPr>
        </p:nvSpPr>
        <p:spPr>
          <a:xfrm>
            <a:off x="1600200" y="1371600"/>
            <a:ext cx="7315200" cy="5181600"/>
          </a:xfrm>
        </p:spPr>
        <p:txBody>
          <a:bodyPr>
            <a:normAutofit fontScale="92500" lnSpcReduction="20000"/>
          </a:bodyPr>
          <a:lstStyle/>
          <a:p>
            <a:r>
              <a:rPr lang="en-US" dirty="0" smtClean="0"/>
              <a:t>The Word Plagiarism comes from the Latin word  </a:t>
            </a:r>
            <a:r>
              <a:rPr lang="en-US" i="1" dirty="0" smtClean="0"/>
              <a:t>plagiārius </a:t>
            </a:r>
            <a:r>
              <a:rPr lang="en-US" dirty="0" smtClean="0"/>
              <a:t>which means kidnapper</a:t>
            </a:r>
          </a:p>
          <a:p>
            <a:r>
              <a:rPr lang="en-US" dirty="0" smtClean="0"/>
              <a:t> During the renaissance era when authors began to sign their work because others would try to claim it as their own</a:t>
            </a:r>
          </a:p>
          <a:p>
            <a:r>
              <a:rPr lang="en-US" dirty="0" smtClean="0"/>
              <a:t>Today plagiarism is much more prevalent as modern technology has made it easier</a:t>
            </a:r>
          </a:p>
          <a:p>
            <a:pPr>
              <a:buNone/>
            </a:pPr>
            <a:r>
              <a:rPr lang="en-US" dirty="0" smtClean="0"/>
              <a:t>Source: </a:t>
            </a:r>
            <a:r>
              <a:rPr lang="en-US" dirty="0" smtClean="0">
                <a:hlinkClick r:id="rId2"/>
              </a:rPr>
              <a:t>http://johnmckay.blogspot.com/2009/03/very-brief-history-of-plagiarism.html</a:t>
            </a:r>
            <a:r>
              <a:rPr lang="en-US" dirty="0" smtClean="0"/>
              <a:t> </a:t>
            </a:r>
          </a:p>
          <a:p>
            <a:endParaRPr lang="en-US"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p:txBody>
          <a:bodyPr>
            <a:normAutofit/>
          </a:bodyPr>
          <a:lstStyle/>
          <a:p>
            <a:r>
              <a:rPr lang="en-US" dirty="0" smtClean="0"/>
              <a:t>Plagiarism happens in both work and school setting but the majority of cases are in education</a:t>
            </a:r>
          </a:p>
          <a:p>
            <a:pPr lvl="1"/>
            <a:r>
              <a:rPr lang="en-US" dirty="0" smtClean="0"/>
              <a:t>Selling of papers and completed projects such as lab books</a:t>
            </a:r>
          </a:p>
          <a:p>
            <a:pPr lvl="1"/>
            <a:r>
              <a:rPr lang="en-US" dirty="0" smtClean="0"/>
              <a:t> As technology has evolved and the internet makes information easily accessible Plagiarism in education has become a huge problem</a:t>
            </a:r>
          </a:p>
          <a:p>
            <a:pPr lvl="1">
              <a:buNone/>
            </a:pPr>
            <a:endParaRPr lang="en-US"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endParaRPr lang="en-US" dirty="0"/>
          </a:p>
        </p:txBody>
      </p:sp>
      <p:sp>
        <p:nvSpPr>
          <p:cNvPr id="3" name="Content Placeholder 2"/>
          <p:cNvSpPr>
            <a:spLocks noGrp="1"/>
          </p:cNvSpPr>
          <p:nvPr>
            <p:ph idx="1"/>
          </p:nvPr>
        </p:nvSpPr>
        <p:spPr>
          <a:xfrm>
            <a:off x="1524000" y="1295400"/>
            <a:ext cx="7620000" cy="4800600"/>
          </a:xfrm>
        </p:spPr>
        <p:txBody>
          <a:bodyPr>
            <a:normAutofit lnSpcReduction="10000"/>
          </a:bodyPr>
          <a:lstStyle/>
          <a:p>
            <a:r>
              <a:rPr lang="en-US" dirty="0" smtClean="0"/>
              <a:t>As plagiarism becomes a major problem schools have had to adapt programs to help catch plagiarism</a:t>
            </a:r>
          </a:p>
          <a:p>
            <a:pPr lvl="1"/>
            <a:r>
              <a:rPr lang="en-US" dirty="0" err="1" smtClean="0"/>
              <a:t>iPlagiarisms</a:t>
            </a:r>
            <a:r>
              <a:rPr lang="en-US" dirty="0" smtClean="0"/>
              <a:t>: anti plagiarism company that provides many different programs(ex. TURNITIN)which help find plagiarism</a:t>
            </a:r>
          </a:p>
          <a:p>
            <a:pPr lvl="2"/>
            <a:r>
              <a:rPr lang="en-US" dirty="0" smtClean="0"/>
              <a:t>Founded in 1966</a:t>
            </a:r>
          </a:p>
          <a:p>
            <a:pPr lvl="2"/>
            <a:r>
              <a:rPr lang="en-US" dirty="0" smtClean="0"/>
              <a:t>Versions available for students, educators, professionals, and even a specialized version for researchers</a:t>
            </a:r>
          </a:p>
          <a:p>
            <a:pPr lvl="2"/>
            <a:r>
              <a:rPr lang="en-US" dirty="0" smtClean="0"/>
              <a:t>Source </a:t>
            </a:r>
            <a:r>
              <a:rPr lang="en-US" dirty="0" smtClean="0">
                <a:hlinkClick r:id="rId2"/>
              </a:rPr>
              <a:t>http://www.iparadigms.com/</a:t>
            </a:r>
            <a:endParaRPr lang="en-US" dirty="0" smtClean="0"/>
          </a:p>
          <a:p>
            <a:pPr lvl="2"/>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Anti-plagiarism as an Industry</a:t>
            </a:r>
            <a:endParaRPr lang="en-US" dirty="0"/>
          </a:p>
        </p:txBody>
      </p:sp>
      <p:sp>
        <p:nvSpPr>
          <p:cNvPr id="3" name="Content Placeholder 2"/>
          <p:cNvSpPr>
            <a:spLocks noGrp="1"/>
          </p:cNvSpPr>
          <p:nvPr>
            <p:ph idx="1"/>
          </p:nvPr>
        </p:nvSpPr>
        <p:spPr/>
        <p:txBody>
          <a:bodyPr/>
          <a:lstStyle/>
          <a:p>
            <a:r>
              <a:rPr lang="en-US" dirty="0" smtClean="0"/>
              <a:t>Anti-plagiarism has turned into a competitive industry as many different services have been created to help schools deal with the issue</a:t>
            </a:r>
          </a:p>
          <a:p>
            <a:pPr lvl="1"/>
            <a:r>
              <a:rPr lang="en-US" dirty="0" smtClean="0"/>
              <a:t>Many different companies like </a:t>
            </a:r>
            <a:r>
              <a:rPr lang="en-US" dirty="0" err="1" smtClean="0"/>
              <a:t>iPlagiarism</a:t>
            </a:r>
            <a:r>
              <a:rPr lang="en-US" dirty="0" smtClean="0"/>
              <a:t> </a:t>
            </a:r>
            <a:r>
              <a:rPr lang="en-US" dirty="0" smtClean="0">
                <a:hlinkClick r:id="rId2"/>
              </a:rPr>
              <a:t>www.turnitin.com</a:t>
            </a:r>
            <a:r>
              <a:rPr lang="en-US" dirty="0" smtClean="0"/>
              <a:t>) and </a:t>
            </a:r>
            <a:r>
              <a:rPr lang="en-US" dirty="0" smtClean="0">
                <a:hlinkClick r:id="rId3"/>
              </a:rPr>
              <a:t>www.safeassign.com</a:t>
            </a:r>
            <a:r>
              <a:rPr lang="en-US" dirty="0" smtClean="0"/>
              <a:t> who are constantly adapting and improving their software</a:t>
            </a:r>
          </a:p>
          <a:p>
            <a:pPr lvl="2"/>
            <a:r>
              <a:rPr lang="en-US" dirty="0" smtClean="0"/>
              <a:t>This means a lot of job opportunities for CS students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software patent?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a:t>s</a:t>
            </a:r>
            <a:r>
              <a:rPr lang="en-US" dirty="0" smtClean="0"/>
              <a:t>et of exclusionary rights granted by a state to a patent holder for a limited period of time on any performance of a computer realized by means of a computer program.</a:t>
            </a:r>
          </a:p>
          <a:p>
            <a:endParaRPr lang="en-US" dirty="0" smtClean="0"/>
          </a:p>
          <a:p>
            <a:r>
              <a:rPr lang="en-US" dirty="0"/>
              <a:t>i</a:t>
            </a:r>
            <a:r>
              <a:rPr lang="en-US" dirty="0" smtClean="0"/>
              <a:t>e: Patents usually last for twenty years and the “rights” granted revolve around the disclosure of the details of the software program.</a:t>
            </a:r>
          </a:p>
          <a:p>
            <a:pPr lvl="1"/>
            <a:r>
              <a:rPr lang="en-US" dirty="0" smtClean="0"/>
              <a:t>Source code</a:t>
            </a:r>
          </a:p>
          <a:p>
            <a:pPr lvl="1"/>
            <a:r>
              <a:rPr lang="en-US" dirty="0" smtClean="0"/>
              <a:t>Paradigm</a:t>
            </a:r>
          </a:p>
          <a:p>
            <a:pPr lvl="1"/>
            <a:r>
              <a:rPr lang="en-US" dirty="0" smtClean="0"/>
              <a:t>Design considerations</a:t>
            </a:r>
          </a:p>
          <a:p>
            <a:pPr lvl="1"/>
            <a:r>
              <a:rPr lang="en-US" dirty="0" smtClean="0"/>
              <a:t>Plain language description of technique and system</a:t>
            </a:r>
          </a:p>
          <a:p>
            <a:pPr lvl="1"/>
            <a:endParaRPr lang="en-US" dirty="0"/>
          </a:p>
          <a:p>
            <a:endParaRPr lang="en-US" dirty="0"/>
          </a:p>
        </p:txBody>
      </p:sp>
    </p:spTree>
    <p:extLst>
      <p:ext uri="{BB962C8B-B14F-4D97-AF65-F5344CB8AC3E}">
        <p14:creationId xmlns:p14="http://schemas.microsoft.com/office/powerpoint/2010/main" xmlns="" val="265831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Plagiarism Policy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ASU uses </a:t>
            </a:r>
            <a:r>
              <a:rPr lang="en-US" dirty="0" err="1" smtClean="0"/>
              <a:t>SafeAssignment</a:t>
            </a:r>
            <a:r>
              <a:rPr lang="en-US" dirty="0" smtClean="0"/>
              <a:t> as one of it’s plagiarism </a:t>
            </a:r>
            <a:r>
              <a:rPr lang="en-US" dirty="0" smtClean="0"/>
              <a:t>detection services </a:t>
            </a:r>
            <a:endParaRPr lang="en-US" dirty="0" smtClean="0"/>
          </a:p>
          <a:p>
            <a:r>
              <a:rPr lang="en-US" dirty="0" smtClean="0"/>
              <a:t>Plagiarism is first handled by each individual professor</a:t>
            </a:r>
          </a:p>
          <a:p>
            <a:pPr lvl="1"/>
            <a:r>
              <a:rPr lang="en-US" dirty="0" smtClean="0"/>
              <a:t>They can choose what discipline they will use based upon severity of the act</a:t>
            </a:r>
          </a:p>
          <a:p>
            <a:pPr lvl="2"/>
            <a:r>
              <a:rPr lang="en-US" dirty="0" smtClean="0"/>
              <a:t>Ex. Reduce grade for an assignment or course</a:t>
            </a:r>
          </a:p>
          <a:p>
            <a:r>
              <a:rPr lang="en-US" dirty="0" smtClean="0"/>
              <a:t>Any discipline more severe than reducing a grade must go through the dean</a:t>
            </a:r>
          </a:p>
          <a:p>
            <a:r>
              <a:rPr lang="en-US" dirty="0" smtClean="0"/>
              <a:t>Student had 10 days to appeal plagiarism accusation  </a:t>
            </a:r>
          </a:p>
          <a:p>
            <a:pPr>
              <a:buNone/>
            </a:pPr>
            <a:r>
              <a:rPr lang="en-US" dirty="0" smtClean="0"/>
              <a:t>Source: </a:t>
            </a:r>
            <a:r>
              <a:rPr lang="en-US" dirty="0" smtClean="0">
                <a:hlinkClick r:id="rId2"/>
              </a:rPr>
              <a:t>https://provost.asu.edu/index.php?q=academicintegrity</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Of Plagiarism  </a:t>
            </a:r>
            <a:endParaRPr lang="en-US" dirty="0"/>
          </a:p>
        </p:txBody>
      </p:sp>
      <p:sp>
        <p:nvSpPr>
          <p:cNvPr id="3" name="Content Placeholder 2"/>
          <p:cNvSpPr>
            <a:spLocks noGrp="1"/>
          </p:cNvSpPr>
          <p:nvPr>
            <p:ph idx="1"/>
          </p:nvPr>
        </p:nvSpPr>
        <p:spPr/>
        <p:txBody>
          <a:bodyPr/>
          <a:lstStyle/>
          <a:p>
            <a:r>
              <a:rPr lang="en-US" dirty="0" smtClean="0"/>
              <a:t>For obvious reasons plagiarism is not acceptable anywhere because it is simply taking others work and claiming it as ones own for personal gain</a:t>
            </a:r>
          </a:p>
          <a:p>
            <a:pPr lvl="1">
              <a:buNone/>
            </a:pPr>
            <a:endParaRPr lang="en-US" dirty="0" smtClean="0"/>
          </a:p>
          <a:p>
            <a:endParaRPr lang="en-US" dirty="0" smtClean="0"/>
          </a:p>
          <a:p>
            <a:endParaRPr lang="en-US" dirty="0"/>
          </a:p>
          <a:p>
            <a:pPr>
              <a:buNone/>
            </a:pPr>
            <a:endParaRPr lang="en-US" dirty="0" smtClean="0"/>
          </a:p>
        </p:txBody>
      </p:sp>
      <p:pic>
        <p:nvPicPr>
          <p:cNvPr id="4" name="Picture 3" descr="stop-plagiarism.jpg"/>
          <p:cNvPicPr>
            <a:picLocks noChangeAspect="1"/>
          </p:cNvPicPr>
          <p:nvPr/>
        </p:nvPicPr>
        <p:blipFill>
          <a:blip r:embed="rId2" cstate="print"/>
          <a:stretch>
            <a:fillRect/>
          </a:stretch>
        </p:blipFill>
        <p:spPr>
          <a:xfrm>
            <a:off x="5334000" y="3810000"/>
            <a:ext cx="2219325" cy="22193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Napster</a:t>
            </a:r>
            <a:endParaRPr lang="en-US" dirty="0"/>
          </a:p>
        </p:txBody>
      </p:sp>
      <p:pic>
        <p:nvPicPr>
          <p:cNvPr id="117762" name="Picture 2" descr="http://cdn.pastemagazine.com/www/articles/napster-logo-web.jpeg?1317730977"/>
          <p:cNvPicPr>
            <a:picLocks noChangeAspect="1" noChangeArrowheads="1"/>
          </p:cNvPicPr>
          <p:nvPr/>
        </p:nvPicPr>
        <p:blipFill>
          <a:blip r:embed="rId2"/>
          <a:srcRect/>
          <a:stretch>
            <a:fillRect/>
          </a:stretch>
        </p:blipFill>
        <p:spPr bwMode="auto">
          <a:xfrm>
            <a:off x="6553200" y="3962400"/>
            <a:ext cx="1905000" cy="1905000"/>
          </a:xfrm>
          <a:prstGeom prst="rect">
            <a:avLst/>
          </a:prstGeom>
          <a:noFill/>
        </p:spPr>
      </p:pic>
      <p:sp>
        <p:nvSpPr>
          <p:cNvPr id="3" name="Subtitle 2"/>
          <p:cNvSpPr>
            <a:spLocks noGrp="1"/>
          </p:cNvSpPr>
          <p:nvPr>
            <p:ph type="subTitle" idx="1"/>
          </p:nvPr>
        </p:nvSpPr>
        <p:spPr/>
        <p:txBody>
          <a:bodyPr/>
          <a:lstStyle/>
          <a:p>
            <a:r>
              <a:rPr lang="en-US" dirty="0" smtClean="0"/>
              <a:t>By Douglas May</a:t>
            </a:r>
            <a:endParaRPr lang="en-US" dirty="0"/>
          </a:p>
        </p:txBody>
      </p:sp>
    </p:spTree>
    <p:extLst>
      <p:ext uri="{BB962C8B-B14F-4D97-AF65-F5344CB8AC3E}">
        <p14:creationId xmlns:p14="http://schemas.microsoft.com/office/powerpoint/2010/main" xmlns="" val="153788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Napster</a:t>
            </a:r>
            <a:endParaRPr lang="en-US" dirty="0"/>
          </a:p>
        </p:txBody>
      </p:sp>
      <p:sp>
        <p:nvSpPr>
          <p:cNvPr id="3" name="Content Placeholder 2"/>
          <p:cNvSpPr>
            <a:spLocks noGrp="1"/>
          </p:cNvSpPr>
          <p:nvPr>
            <p:ph idx="1"/>
          </p:nvPr>
        </p:nvSpPr>
        <p:spPr/>
        <p:txBody>
          <a:bodyPr/>
          <a:lstStyle/>
          <a:p>
            <a:r>
              <a:rPr lang="en-US" dirty="0" smtClean="0"/>
              <a:t>Co-founded by Shawn Fanning, John Fanning and Sean Parker in 1999</a:t>
            </a:r>
          </a:p>
          <a:p>
            <a:r>
              <a:rPr lang="en-US" dirty="0" smtClean="0"/>
              <a:t>The Service, in its original form, existed between June 1999 and July 2001</a:t>
            </a:r>
          </a:p>
          <a:p>
            <a:r>
              <a:rPr lang="en-US" dirty="0" smtClean="0"/>
              <a:t>Pioneered peer to peer (P2P) file sharing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400" dirty="0" smtClean="0"/>
              <a:t>Allowed users to transfer MP3s to each other through an easy to use GUI</a:t>
            </a:r>
          </a:p>
          <a:p>
            <a:r>
              <a:rPr lang="en-US" sz="2400" dirty="0" smtClean="0"/>
              <a:t>Was the first of its kind in terms of P2P file sharing, paving the way for current file sharing services such as </a:t>
            </a:r>
            <a:r>
              <a:rPr lang="en-US" sz="2400" dirty="0" err="1" smtClean="0"/>
              <a:t>BitTorrent</a:t>
            </a:r>
            <a:r>
              <a:rPr lang="en-US" sz="2400" dirty="0" smtClean="0"/>
              <a:t>, the most popular file sharing service used today</a:t>
            </a:r>
          </a:p>
        </p:txBody>
      </p:sp>
      <p:pic>
        <p:nvPicPr>
          <p:cNvPr id="4" name="Picture 3" descr="napster.gif"/>
          <p:cNvPicPr>
            <a:picLocks noChangeAspect="1"/>
          </p:cNvPicPr>
          <p:nvPr/>
        </p:nvPicPr>
        <p:blipFill>
          <a:blip r:embed="rId2"/>
          <a:stretch>
            <a:fillRect/>
          </a:stretch>
        </p:blipFill>
        <p:spPr>
          <a:xfrm>
            <a:off x="3352800" y="3636020"/>
            <a:ext cx="3962400" cy="28402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Napster Rises in Popularity</a:t>
            </a:r>
            <a:endParaRPr lang="en-US" dirty="0"/>
          </a:p>
        </p:txBody>
      </p:sp>
      <p:sp>
        <p:nvSpPr>
          <p:cNvPr id="3" name="Content Placeholder 2"/>
          <p:cNvSpPr>
            <a:spLocks noGrp="1"/>
          </p:cNvSpPr>
          <p:nvPr>
            <p:ph idx="1"/>
          </p:nvPr>
        </p:nvSpPr>
        <p:spPr/>
        <p:txBody>
          <a:bodyPr/>
          <a:lstStyle/>
          <a:p>
            <a:r>
              <a:rPr lang="en-US" dirty="0" smtClean="0"/>
              <a:t>In 2000, a demo version of Metallica’s “I Disappear” leaked onto Napster</a:t>
            </a:r>
          </a:p>
          <a:p>
            <a:r>
              <a:rPr lang="en-US" dirty="0" smtClean="0"/>
              <a:t>Madonna’s single “Music” also was leaked onto Napster in 2000</a:t>
            </a:r>
          </a:p>
          <a:p>
            <a:r>
              <a:rPr lang="en-US" dirty="0" smtClean="0"/>
              <a:t>Lawsuits were filed by Metallica, Dr. </a:t>
            </a:r>
            <a:r>
              <a:rPr lang="en-US" dirty="0" err="1" smtClean="0"/>
              <a:t>Dre</a:t>
            </a:r>
            <a:r>
              <a:rPr lang="en-US" dirty="0" smtClean="0"/>
              <a:t>, A&amp;M Records and others</a:t>
            </a:r>
          </a:p>
          <a:p>
            <a:r>
              <a:rPr lang="en-US" dirty="0" smtClean="0"/>
              <a:t>The media attention generated by the lawsuits made Napster’s traffic soar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Napster Traffic Numbers</a:t>
            </a:r>
            <a:endParaRPr lang="en-US" dirty="0"/>
          </a:p>
        </p:txBody>
      </p:sp>
      <p:pic>
        <p:nvPicPr>
          <p:cNvPr id="4" name="Content Placeholder 3" descr="600px-Napster_Unique_Users.svg.png"/>
          <p:cNvPicPr>
            <a:picLocks noGrp="1" noChangeAspect="1"/>
          </p:cNvPicPr>
          <p:nvPr>
            <p:ph idx="1"/>
          </p:nvPr>
        </p:nvPicPr>
        <p:blipFill>
          <a:blip r:embed="rId2"/>
          <a:stretch>
            <a:fillRect/>
          </a:stretch>
        </p:blipFill>
        <p:spPr>
          <a:xfrm>
            <a:off x="2362200" y="1295400"/>
            <a:ext cx="5715000" cy="4572000"/>
          </a:xfrm>
        </p:spPr>
      </p:pic>
      <p:sp>
        <p:nvSpPr>
          <p:cNvPr id="5" name="TextBox 4"/>
          <p:cNvSpPr txBox="1"/>
          <p:nvPr/>
        </p:nvSpPr>
        <p:spPr>
          <a:xfrm>
            <a:off x="2438400" y="5943600"/>
            <a:ext cx="5458546" cy="461665"/>
          </a:xfrm>
          <a:prstGeom prst="rect">
            <a:avLst/>
          </a:prstGeom>
          <a:noFill/>
        </p:spPr>
        <p:txBody>
          <a:bodyPr wrap="none" rtlCol="0">
            <a:spAutoFit/>
          </a:bodyPr>
          <a:lstStyle/>
          <a:p>
            <a:r>
              <a:rPr lang="en-US" dirty="0" smtClean="0">
                <a:latin typeface="Tahoma (Body)"/>
              </a:rPr>
              <a:t>Peak Usage: 26.4 Million Global Users</a:t>
            </a:r>
            <a:endParaRPr lang="en-US" dirty="0">
              <a:latin typeface="Tahoma (Body)"/>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sz="3600" i="1" dirty="0" smtClean="0"/>
              <a:t>Kid A </a:t>
            </a:r>
            <a:r>
              <a:rPr lang="en-US" sz="3600" dirty="0" smtClean="0"/>
              <a:t>and the Promotional Power of Napster</a:t>
            </a:r>
            <a:endParaRPr lang="en-US" sz="3600" dirty="0"/>
          </a:p>
        </p:txBody>
      </p:sp>
      <p:sp>
        <p:nvSpPr>
          <p:cNvPr id="3" name="Content Placeholder 2"/>
          <p:cNvSpPr>
            <a:spLocks noGrp="1"/>
          </p:cNvSpPr>
          <p:nvPr>
            <p:ph idx="1"/>
          </p:nvPr>
        </p:nvSpPr>
        <p:spPr/>
        <p:txBody>
          <a:bodyPr/>
          <a:lstStyle/>
          <a:p>
            <a:r>
              <a:rPr lang="en-US" sz="2600" dirty="0" smtClean="0"/>
              <a:t>Tracks from English rock band Radiohead’s album </a:t>
            </a:r>
            <a:r>
              <a:rPr lang="en-US" sz="2600" i="1" dirty="0" smtClean="0"/>
              <a:t>Kid A</a:t>
            </a:r>
            <a:r>
              <a:rPr lang="en-US" sz="2600" dirty="0" smtClean="0"/>
              <a:t> leaked onto Napster 3 months early in 2000</a:t>
            </a:r>
          </a:p>
          <a:p>
            <a:r>
              <a:rPr lang="en-US" sz="2600" dirty="0" smtClean="0"/>
              <a:t>Despite never having a top 20 album in the US, Radiohead’s </a:t>
            </a:r>
            <a:r>
              <a:rPr lang="en-US" sz="2600" i="1" dirty="0" smtClean="0"/>
              <a:t>Kid A</a:t>
            </a:r>
            <a:r>
              <a:rPr lang="en-US" sz="2600" dirty="0" smtClean="0"/>
              <a:t> debuted at Number 1 on the Billboard 200. </a:t>
            </a:r>
          </a:p>
          <a:p>
            <a:r>
              <a:rPr lang="en-US" sz="2600" i="1" dirty="0" smtClean="0"/>
              <a:t>Kid A </a:t>
            </a:r>
            <a:r>
              <a:rPr lang="en-US" sz="2600" spc="-100" dirty="0" smtClean="0"/>
              <a:t>lacked an official single</a:t>
            </a:r>
          </a:p>
          <a:p>
            <a:pPr>
              <a:buNone/>
            </a:pPr>
            <a:r>
              <a:rPr lang="en-US" sz="2600" spc="-100" dirty="0"/>
              <a:t>	</a:t>
            </a:r>
            <a:r>
              <a:rPr lang="en-US" sz="2600" spc="-100" dirty="0" smtClean="0"/>
              <a:t>or music video commonly used</a:t>
            </a:r>
          </a:p>
          <a:p>
            <a:pPr>
              <a:buNone/>
            </a:pPr>
            <a:r>
              <a:rPr lang="en-US" sz="2600" spc="-100" dirty="0" smtClean="0"/>
              <a:t> 	for publicity, strongly </a:t>
            </a:r>
          </a:p>
          <a:p>
            <a:pPr>
              <a:buNone/>
            </a:pPr>
            <a:r>
              <a:rPr lang="en-US" sz="2600" spc="-100" dirty="0" smtClean="0"/>
              <a:t>	suggesting its success was </a:t>
            </a:r>
          </a:p>
          <a:p>
            <a:pPr>
              <a:buNone/>
            </a:pPr>
            <a:r>
              <a:rPr lang="en-US" sz="2600" spc="-100" dirty="0" smtClean="0"/>
              <a:t>	due to Napster.</a:t>
            </a:r>
            <a:endParaRPr lang="en-US" sz="2600" spc="-100" dirty="0"/>
          </a:p>
        </p:txBody>
      </p:sp>
      <p:pic>
        <p:nvPicPr>
          <p:cNvPr id="4" name="Picture 3" descr="Radiohead.kida.albumart.jpg"/>
          <p:cNvPicPr>
            <a:picLocks noChangeAspect="1"/>
          </p:cNvPicPr>
          <p:nvPr/>
        </p:nvPicPr>
        <p:blipFill>
          <a:blip r:embed="rId2"/>
          <a:stretch>
            <a:fillRect/>
          </a:stretch>
        </p:blipFill>
        <p:spPr>
          <a:xfrm>
            <a:off x="6248400" y="3657600"/>
            <a:ext cx="2667000" cy="2667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915275" cy="1066800"/>
          </a:xfrm>
        </p:spPr>
        <p:txBody>
          <a:bodyPr/>
          <a:lstStyle/>
          <a:p>
            <a:r>
              <a:rPr lang="en-US" dirty="0" smtClean="0"/>
              <a:t>A&amp;M Records, Inc. vs. Napster</a:t>
            </a:r>
            <a:endParaRPr lang="en-US" dirty="0"/>
          </a:p>
        </p:txBody>
      </p:sp>
      <p:sp>
        <p:nvSpPr>
          <p:cNvPr id="3" name="Content Placeholder 2"/>
          <p:cNvSpPr>
            <a:spLocks noGrp="1"/>
          </p:cNvSpPr>
          <p:nvPr>
            <p:ph idx="1"/>
          </p:nvPr>
        </p:nvSpPr>
        <p:spPr/>
        <p:txBody>
          <a:bodyPr/>
          <a:lstStyle/>
          <a:p>
            <a:r>
              <a:rPr lang="en-US" sz="2800" dirty="0" smtClean="0"/>
              <a:t>A&amp;M Records and the RIAA sued Napster for copyright infringement, alleging:</a:t>
            </a:r>
          </a:p>
          <a:p>
            <a:pPr lvl="1"/>
            <a:r>
              <a:rPr lang="en-US" sz="2400" dirty="0" smtClean="0"/>
              <a:t>Napster was directly infringing on their copyrights, and were liable for providing users the means to pirate material</a:t>
            </a:r>
          </a:p>
          <a:p>
            <a:r>
              <a:rPr lang="en-US" sz="2800" dirty="0" smtClean="0"/>
              <a:t>The final ruling on the case was that while Napster may be capable of being used for non-infringing uses, A&amp;M Records’ copyrights were being infringed</a:t>
            </a:r>
          </a:p>
          <a:p>
            <a:r>
              <a:rPr lang="en-US" sz="2800" dirty="0" smtClean="0"/>
              <a:t>Napster was ordered to monitor its users’ activities and remove copyrighted content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Napster shuts down</a:t>
            </a:r>
            <a:endParaRPr lang="en-US" dirty="0"/>
          </a:p>
        </p:txBody>
      </p:sp>
      <p:sp>
        <p:nvSpPr>
          <p:cNvPr id="3" name="Content Placeholder 2"/>
          <p:cNvSpPr>
            <a:spLocks noGrp="1"/>
          </p:cNvSpPr>
          <p:nvPr>
            <p:ph idx="1"/>
          </p:nvPr>
        </p:nvSpPr>
        <p:spPr/>
        <p:txBody>
          <a:bodyPr/>
          <a:lstStyle/>
          <a:p>
            <a:r>
              <a:rPr lang="en-US" sz="2800" dirty="0" smtClean="0"/>
              <a:t>Napster was unable to fully monitor its users’ activities and remove copyrighted content, so the service was shut down in July 2001</a:t>
            </a:r>
          </a:p>
          <a:p>
            <a:r>
              <a:rPr lang="en-US" sz="2800" dirty="0" smtClean="0"/>
              <a:t>Napster declared bankruptcy in 2002 and was purchased by </a:t>
            </a:r>
            <a:r>
              <a:rPr lang="en-US" sz="2800" dirty="0" err="1" smtClean="0"/>
              <a:t>Roxio</a:t>
            </a:r>
            <a:r>
              <a:rPr lang="en-US" sz="2800" dirty="0" smtClean="0"/>
              <a:t>, who turned it into a pay service similar to iTunes</a:t>
            </a:r>
          </a:p>
          <a:p>
            <a:r>
              <a:rPr lang="en-US" sz="2800" dirty="0" smtClean="0"/>
              <a:t>Was purchased by Best Buy in 2011, who merged the service with Rhapsody</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1905000" y="1295400"/>
            <a:ext cx="6781800" cy="4419600"/>
          </a:xfrm>
        </p:spPr>
        <p:txBody>
          <a:bodyPr/>
          <a:lstStyle/>
          <a:p>
            <a:r>
              <a:rPr lang="en-US" sz="3000" dirty="0" smtClean="0"/>
              <a:t>May 1962</a:t>
            </a:r>
          </a:p>
          <a:p>
            <a:r>
              <a:rPr lang="en-US" sz="3000" dirty="0" smtClean="0"/>
              <a:t>British patent application "</a:t>
            </a:r>
            <a:r>
              <a:rPr lang="en-US" sz="3000" i="1" dirty="0" smtClean="0"/>
              <a:t>A Computer Arranged for the Automatic Solution of Linear Programming Problems</a:t>
            </a:r>
            <a:r>
              <a:rPr lang="en-US" sz="3000" dirty="0" smtClean="0"/>
              <a:t>“</a:t>
            </a:r>
          </a:p>
          <a:p>
            <a:pPr lvl="1"/>
            <a:r>
              <a:rPr lang="en-US" sz="2600" dirty="0" smtClean="0"/>
              <a:t>Iterative memory transfer between rapid access memory, arithmetic unit, and slow access memory to solve linear programming problems.</a:t>
            </a:r>
          </a:p>
          <a:p>
            <a:r>
              <a:rPr lang="en-US" sz="3000" dirty="0" smtClean="0"/>
              <a:t>Widely considered the first software patent.</a:t>
            </a:r>
            <a:endParaRPr lang="en-US" sz="3000" dirty="0"/>
          </a:p>
        </p:txBody>
      </p:sp>
    </p:spTree>
    <p:extLst>
      <p:ext uri="{BB962C8B-B14F-4D97-AF65-F5344CB8AC3E}">
        <p14:creationId xmlns:p14="http://schemas.microsoft.com/office/powerpoint/2010/main" xmlns="" val="912946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800" dirty="0" smtClean="0"/>
              <a:t>Napster redefined the way information on the internet is shared and how we view intellectual property, raising questions:</a:t>
            </a:r>
          </a:p>
          <a:p>
            <a:pPr lvl="1"/>
            <a:r>
              <a:rPr lang="en-US" sz="2400" dirty="0" smtClean="0"/>
              <a:t>Who actually owns a computer file?</a:t>
            </a:r>
          </a:p>
          <a:p>
            <a:pPr lvl="1"/>
            <a:r>
              <a:rPr lang="en-US" sz="2400" dirty="0" smtClean="0"/>
              <a:t>How do we dictate which files people are allowed to share with each other?</a:t>
            </a:r>
          </a:p>
          <a:p>
            <a:r>
              <a:rPr lang="en-US" sz="2800" dirty="0" smtClean="0"/>
              <a:t>While many artists felt Napster allowed people to easily pirate their material, others saw Napster as an easy way to gain quick global exposure</a:t>
            </a:r>
          </a:p>
          <a:p>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Watermarks</a:t>
            </a:r>
            <a:endParaRPr lang="en-US" dirty="0"/>
          </a:p>
        </p:txBody>
      </p:sp>
      <p:sp>
        <p:nvSpPr>
          <p:cNvPr id="3" name="Subtitle 2"/>
          <p:cNvSpPr>
            <a:spLocks noGrp="1"/>
          </p:cNvSpPr>
          <p:nvPr>
            <p:ph type="subTitle" idx="1"/>
          </p:nvPr>
        </p:nvSpPr>
        <p:spPr/>
        <p:txBody>
          <a:bodyPr/>
          <a:lstStyle/>
          <a:p>
            <a:r>
              <a:rPr lang="en-US" dirty="0" smtClean="0"/>
              <a:t>By John Mints</a:t>
            </a:r>
            <a:endParaRPr lang="en-US" dirty="0"/>
          </a:p>
        </p:txBody>
      </p:sp>
    </p:spTree>
    <p:extLst>
      <p:ext uri="{BB962C8B-B14F-4D97-AF65-F5344CB8AC3E}">
        <p14:creationId xmlns:p14="http://schemas.microsoft.com/office/powerpoint/2010/main" xmlns="" val="153788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watermarks?</a:t>
            </a:r>
            <a:endParaRPr lang="en-US" dirty="0"/>
          </a:p>
        </p:txBody>
      </p:sp>
      <p:pic>
        <p:nvPicPr>
          <p:cNvPr id="1026" name="Picture 2" descr="image">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0" y="1371600"/>
            <a:ext cx="7086600" cy="5036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3813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Berne Convention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moment you take/create an image, you own it for 25 years.</a:t>
            </a:r>
          </a:p>
          <a:p>
            <a:endParaRPr lang="en-US" dirty="0" smtClean="0"/>
          </a:p>
          <a:p>
            <a:r>
              <a:rPr lang="en-US" dirty="0" smtClean="0"/>
              <a:t>However, you have to be able to prove it is yours.</a:t>
            </a:r>
            <a:endParaRPr lang="en-US" dirty="0"/>
          </a:p>
        </p:txBody>
      </p:sp>
    </p:spTree>
    <p:extLst>
      <p:ext uri="{BB962C8B-B14F-4D97-AF65-F5344CB8AC3E}">
        <p14:creationId xmlns:p14="http://schemas.microsoft.com/office/powerpoint/2010/main" xmlns="" val="31640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use watermarks?</a:t>
            </a:r>
            <a:endParaRPr lang="en-US" dirty="0"/>
          </a:p>
        </p:txBody>
      </p:sp>
      <p:sp>
        <p:nvSpPr>
          <p:cNvPr id="3" name="Content Placeholder 2"/>
          <p:cNvSpPr>
            <a:spLocks noGrp="1"/>
          </p:cNvSpPr>
          <p:nvPr>
            <p:ph idx="1"/>
          </p:nvPr>
        </p:nvSpPr>
        <p:spPr/>
        <p:txBody>
          <a:bodyPr/>
          <a:lstStyle/>
          <a:p>
            <a:r>
              <a:rPr lang="en-US" dirty="0" smtClean="0"/>
              <a:t>Money</a:t>
            </a:r>
          </a:p>
          <a:p>
            <a:r>
              <a:rPr lang="en-US" dirty="0" smtClean="0"/>
              <a:t>ID</a:t>
            </a:r>
            <a:endParaRPr lang="en-US" dirty="0"/>
          </a:p>
          <a:p>
            <a:r>
              <a:rPr lang="en-US" dirty="0" smtClean="0"/>
              <a:t>Deviants</a:t>
            </a:r>
          </a:p>
          <a:p>
            <a:r>
              <a:rPr lang="en-US" dirty="0" smtClean="0"/>
              <a:t>Photographers</a:t>
            </a:r>
          </a:p>
          <a:p>
            <a:r>
              <a:rPr lang="en-US" dirty="0" smtClean="0"/>
              <a:t>The Office (“Obscene Watermark”)</a:t>
            </a:r>
          </a:p>
          <a:p>
            <a:r>
              <a:rPr lang="en-US" dirty="0" smtClean="0"/>
              <a:t>Software Test Versions</a:t>
            </a:r>
            <a:endParaRPr lang="en-US" dirty="0"/>
          </a:p>
        </p:txBody>
      </p:sp>
    </p:spTree>
    <p:extLst>
      <p:ext uri="{BB962C8B-B14F-4D97-AF65-F5344CB8AC3E}">
        <p14:creationId xmlns:p14="http://schemas.microsoft.com/office/powerpoint/2010/main" xmlns="" val="3796381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Image Theft</a:t>
            </a:r>
            <a:endParaRPr lang="en-US" dirty="0"/>
          </a:p>
        </p:txBody>
      </p:sp>
      <p:sp>
        <p:nvSpPr>
          <p:cNvPr id="3" name="Content Placeholder 2"/>
          <p:cNvSpPr>
            <a:spLocks noGrp="1"/>
          </p:cNvSpPr>
          <p:nvPr>
            <p:ph idx="1"/>
          </p:nvPr>
        </p:nvSpPr>
        <p:spPr/>
        <p:txBody>
          <a:bodyPr/>
          <a:lstStyle/>
          <a:p>
            <a:endParaRPr lang="en-US" dirty="0" smtClean="0"/>
          </a:p>
          <a:p>
            <a:r>
              <a:rPr lang="en-US" dirty="0" smtClean="0"/>
              <a:t>Reverse Image Search: </a:t>
            </a:r>
            <a:r>
              <a:rPr lang="en-US" dirty="0" err="1" smtClean="0"/>
              <a:t>TinEye</a:t>
            </a:r>
            <a:r>
              <a:rPr lang="en-US" dirty="0" smtClean="0"/>
              <a:t> (FAIL), Google (SUCCESS)</a:t>
            </a:r>
          </a:p>
          <a:p>
            <a:endParaRPr lang="en-US" dirty="0" smtClean="0"/>
          </a:p>
          <a:p>
            <a:r>
              <a:rPr lang="en-US" dirty="0" smtClean="0"/>
              <a:t>Only as successful as the database it has to search.</a:t>
            </a:r>
          </a:p>
          <a:p>
            <a:endParaRPr lang="en-US" dirty="0"/>
          </a:p>
        </p:txBody>
      </p:sp>
    </p:spTree>
    <p:extLst>
      <p:ext uri="{BB962C8B-B14F-4D97-AF65-F5344CB8AC3E}">
        <p14:creationId xmlns:p14="http://schemas.microsoft.com/office/powerpoint/2010/main" xmlns="" val="1553372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copyright?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Cons:</a:t>
            </a:r>
          </a:p>
          <a:p>
            <a:r>
              <a:rPr lang="en-US" dirty="0" smtClean="0"/>
              <a:t>Expensive ($35/50)</a:t>
            </a:r>
          </a:p>
          <a:p>
            <a:r>
              <a:rPr lang="en-US" dirty="0" smtClean="0"/>
              <a:t>Lengthy Process</a:t>
            </a:r>
          </a:p>
          <a:p>
            <a:pPr marL="0" indent="0">
              <a:buNone/>
            </a:pPr>
            <a:endParaRPr lang="en-US" dirty="0"/>
          </a:p>
          <a:p>
            <a:pPr marL="0" indent="0">
              <a:buNone/>
            </a:pPr>
            <a:r>
              <a:rPr lang="en-US" dirty="0" smtClean="0"/>
              <a:t>Pros:</a:t>
            </a:r>
          </a:p>
          <a:p>
            <a:r>
              <a:rPr lang="en-US" dirty="0" smtClean="0"/>
              <a:t>Legal proof it is yours</a:t>
            </a:r>
          </a:p>
          <a:p>
            <a:r>
              <a:rPr lang="en-US" dirty="0" smtClean="0"/>
              <a:t>Can charge people money to use your work</a:t>
            </a:r>
          </a:p>
        </p:txBody>
      </p:sp>
    </p:spTree>
    <p:extLst>
      <p:ext uri="{BB962C8B-B14F-4D97-AF65-F5344CB8AC3E}">
        <p14:creationId xmlns:p14="http://schemas.microsoft.com/office/powerpoint/2010/main" xmlns="" val="2154380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p:txBody>
          <a:bodyPr/>
          <a:lstStyle/>
          <a:p>
            <a:r>
              <a:rPr lang="en-US" dirty="0" smtClean="0"/>
              <a:t>Like any DRM, watermarks are often reviled by consumers and advocates for free open-source information (i.e. software)</a:t>
            </a:r>
          </a:p>
          <a:p>
            <a:r>
              <a:rPr lang="en-US" dirty="0" smtClean="0"/>
              <a:t>“Beyond the scope” of copyright law – might prevent perfectly legal things</a:t>
            </a:r>
          </a:p>
          <a:p>
            <a:r>
              <a:rPr lang="en-US" dirty="0" smtClean="0"/>
              <a:t>Many programs exist that can remove watermarks, ironically including Photoshop</a:t>
            </a:r>
            <a:endParaRPr lang="en-US" dirty="0"/>
          </a:p>
        </p:txBody>
      </p:sp>
    </p:spTree>
    <p:extLst>
      <p:ext uri="{BB962C8B-B14F-4D97-AF65-F5344CB8AC3E}">
        <p14:creationId xmlns:p14="http://schemas.microsoft.com/office/powerpoint/2010/main" xmlns="" val="1863944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How </a:t>
            </a:r>
            <a:r>
              <a:rPr lang="en-US" dirty="0" smtClean="0"/>
              <a:t>liable should content providers be for their users’ actions</a:t>
            </a:r>
            <a:r>
              <a:rPr lang="en-US" dirty="0" smtClean="0"/>
              <a:t>?</a:t>
            </a:r>
          </a:p>
          <a:p>
            <a:r>
              <a:rPr lang="en-US" dirty="0" smtClean="0"/>
              <a:t>Who actually owns a computer file?</a:t>
            </a:r>
          </a:p>
          <a:p>
            <a:r>
              <a:rPr lang="en-US" dirty="0" smtClean="0"/>
              <a:t>How do we dictate which files people are allowed to share with each other?</a:t>
            </a:r>
          </a:p>
          <a:p>
            <a:r>
              <a:rPr lang="en-US" dirty="0" smtClean="0"/>
              <a:t>Are software patent laws unfairly biased towards large companies?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Part 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http://www.steves-digicams.com/knowledge-center/watermarking-and-copyrighting-your-photographs.html</a:t>
            </a:r>
            <a:endParaRPr lang="en-US" dirty="0" smtClean="0"/>
          </a:p>
          <a:p>
            <a:r>
              <a:rPr lang="en-US" dirty="0" smtClean="0">
                <a:hlinkClick r:id="rId3"/>
              </a:rPr>
              <a:t>http://www.photosecrets.com/berne-convention</a:t>
            </a:r>
            <a:endParaRPr lang="en-US" dirty="0" smtClean="0"/>
          </a:p>
          <a:p>
            <a:r>
              <a:rPr lang="en-US" dirty="0" smtClean="0">
                <a:hlinkClick r:id="rId4"/>
              </a:rPr>
              <a:t>http://www.tineye.com/</a:t>
            </a:r>
            <a:endParaRPr lang="en-US" dirty="0" smtClean="0"/>
          </a:p>
          <a:p>
            <a:r>
              <a:rPr lang="en-US" dirty="0" smtClean="0">
                <a:hlinkClick r:id="rId5"/>
              </a:rPr>
              <a:t>http://www.verypdf.com/wordpress/201110/print-a-pdf-with-watermark-opacity-printing-is-not-successful-5524.html</a:t>
            </a:r>
            <a:endParaRPr lang="en-US" dirty="0" smtClean="0"/>
          </a:p>
          <a:p>
            <a:r>
              <a:rPr lang="en-US" dirty="0" smtClean="0">
                <a:hlinkClick r:id="rId6"/>
              </a:rPr>
              <a:t>https://www.google.com/imghp</a:t>
            </a:r>
            <a:endParaRPr lang="en-US" dirty="0" smtClean="0"/>
          </a:p>
          <a:p>
            <a:r>
              <a:rPr lang="en-US" dirty="0" smtClean="0">
                <a:hlinkClick r:id="rId7"/>
              </a:rPr>
              <a:t>http://en.wikipedia.org/wiki/Digital_rights_management</a:t>
            </a:r>
            <a:endParaRPr lang="en-US" dirty="0" smtClean="0"/>
          </a:p>
          <a:p>
            <a:r>
              <a:rPr lang="en-US" dirty="0" smtClean="0">
                <a:hlinkClick r:id="rId8"/>
              </a:rPr>
              <a:t>http://officine.fabriano.com/</a:t>
            </a:r>
            <a:endParaRPr lang="en-US" dirty="0" smtClean="0"/>
          </a:p>
        </p:txBody>
      </p:sp>
    </p:spTree>
    <p:extLst>
      <p:ext uri="{BB962C8B-B14F-4D97-AF65-F5344CB8AC3E}">
        <p14:creationId xmlns:p14="http://schemas.microsoft.com/office/powerpoint/2010/main" xmlns="" val="381529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a:t>
            </a:r>
            <a:endParaRPr lang="en-US" dirty="0"/>
          </a:p>
        </p:txBody>
      </p:sp>
      <p:sp>
        <p:nvSpPr>
          <p:cNvPr id="3" name="Content Placeholder 2"/>
          <p:cNvSpPr>
            <a:spLocks noGrp="1"/>
          </p:cNvSpPr>
          <p:nvPr>
            <p:ph idx="1"/>
          </p:nvPr>
        </p:nvSpPr>
        <p:spPr/>
        <p:txBody>
          <a:bodyPr>
            <a:normAutofit/>
          </a:bodyPr>
          <a:lstStyle/>
          <a:p>
            <a:r>
              <a:rPr lang="en-US" sz="2600" dirty="0" smtClean="0"/>
              <a:t>Patent laws for software established in early 70’s, but the exact definition and process was not refined or widely distributed until the late 90’s. </a:t>
            </a:r>
          </a:p>
          <a:p>
            <a:r>
              <a:rPr lang="en-US" sz="2600" dirty="0" smtClean="0"/>
              <a:t>Gottschalk v. Benson</a:t>
            </a:r>
          </a:p>
          <a:p>
            <a:r>
              <a:rPr lang="en-US" sz="2600" dirty="0" smtClean="0"/>
              <a:t>Bilski v. Kappos</a:t>
            </a:r>
          </a:p>
          <a:p>
            <a:r>
              <a:rPr lang="en-US" sz="2600" i="1" dirty="0"/>
              <a:t>In re Bilski</a:t>
            </a:r>
            <a:endParaRPr lang="en-US" sz="2600" dirty="0"/>
          </a:p>
          <a:p>
            <a:pPr marL="0" indent="0">
              <a:buNone/>
            </a:pPr>
            <a:endParaRPr lang="en-US" dirty="0" smtClean="0"/>
          </a:p>
        </p:txBody>
      </p:sp>
      <p:pic>
        <p:nvPicPr>
          <p:cNvPr id="4" name="Picture 2" descr="C:\Users\jdkorink\Downloads\Software_patents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3413207"/>
            <a:ext cx="3823736" cy="3031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6118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Part 2</a:t>
            </a:r>
            <a:endParaRPr lang="en-US" dirty="0"/>
          </a:p>
        </p:txBody>
      </p:sp>
      <p:sp>
        <p:nvSpPr>
          <p:cNvPr id="3" name="Content Placeholder 2"/>
          <p:cNvSpPr>
            <a:spLocks noGrp="1"/>
          </p:cNvSpPr>
          <p:nvPr>
            <p:ph idx="1"/>
          </p:nvPr>
        </p:nvSpPr>
        <p:spPr/>
        <p:txBody>
          <a:bodyPr>
            <a:normAutofit fontScale="62500" lnSpcReduction="20000"/>
          </a:bodyPr>
          <a:lstStyle/>
          <a:p>
            <a:r>
              <a:rPr lang="en-US" dirty="0"/>
              <a:t> "The Gauss </a:t>
            </a:r>
            <a:r>
              <a:rPr lang="en-US" dirty="0" smtClean="0"/>
              <a:t>Project“</a:t>
            </a:r>
          </a:p>
          <a:p>
            <a:pPr lvl="1"/>
            <a:r>
              <a:rPr lang="en-US" dirty="0">
                <a:hlinkClick r:id="rId2"/>
              </a:rPr>
              <a:t>http://</a:t>
            </a:r>
            <a:r>
              <a:rPr lang="en-US" dirty="0" smtClean="0">
                <a:hlinkClick r:id="rId2"/>
              </a:rPr>
              <a:t>www.ffii.se/erik/EPIP/img8.html</a:t>
            </a:r>
            <a:endParaRPr lang="en-US" dirty="0" smtClean="0"/>
          </a:p>
          <a:p>
            <a:r>
              <a:rPr lang="en-US" dirty="0" smtClean="0"/>
              <a:t>“Patent Laws“</a:t>
            </a:r>
          </a:p>
          <a:p>
            <a:pPr lvl="1"/>
            <a:r>
              <a:rPr lang="en-US" dirty="0" smtClean="0">
                <a:hlinkClick r:id="rId3"/>
              </a:rPr>
              <a:t>http</a:t>
            </a:r>
            <a:r>
              <a:rPr lang="en-US" dirty="0">
                <a:hlinkClick r:id="rId3"/>
              </a:rPr>
              <a:t>://</a:t>
            </a:r>
            <a:r>
              <a:rPr lang="en-US" dirty="0" smtClean="0">
                <a:hlinkClick r:id="rId3"/>
              </a:rPr>
              <a:t>uspto.gov/web/offices/pac/mpep/documents/appxl_35_U_S_C_112.htm</a:t>
            </a:r>
            <a:endParaRPr lang="en-US" dirty="0" smtClean="0"/>
          </a:p>
          <a:p>
            <a:r>
              <a:rPr lang="en-US" dirty="0" smtClean="0"/>
              <a:t>“Patents for Software-Related Inventions”</a:t>
            </a:r>
            <a:endParaRPr lang="en-US" dirty="0"/>
          </a:p>
          <a:p>
            <a:pPr lvl="1"/>
            <a:r>
              <a:rPr lang="en-US" dirty="0">
                <a:hlinkClick r:id="rId4"/>
              </a:rPr>
              <a:t>http://</a:t>
            </a:r>
            <a:r>
              <a:rPr lang="en-US" dirty="0" smtClean="0">
                <a:hlinkClick r:id="rId4"/>
              </a:rPr>
              <a:t>www.kuesterlaw.com/swpat.html</a:t>
            </a:r>
            <a:endParaRPr lang="en-US" dirty="0" smtClean="0"/>
          </a:p>
          <a:p>
            <a:r>
              <a:rPr lang="en-US" dirty="0" smtClean="0"/>
              <a:t>“Computer-Implemented Inventions </a:t>
            </a:r>
            <a:r>
              <a:rPr lang="en-US" dirty="0"/>
              <a:t>(CII</a:t>
            </a:r>
            <a:r>
              <a:rPr lang="en-US" dirty="0" smtClean="0"/>
              <a:t>)“</a:t>
            </a:r>
          </a:p>
          <a:p>
            <a:pPr lvl="1"/>
            <a:r>
              <a:rPr lang="en-US" dirty="0">
                <a:hlinkClick r:id="rId5"/>
              </a:rPr>
              <a:t>http://</a:t>
            </a:r>
            <a:r>
              <a:rPr lang="en-US" dirty="0" smtClean="0">
                <a:hlinkClick r:id="rId5"/>
              </a:rPr>
              <a:t>cii.european-patent-office.org/law_practice/index.en.php</a:t>
            </a:r>
            <a:endParaRPr lang="en-US" dirty="0" smtClean="0"/>
          </a:p>
          <a:p>
            <a:r>
              <a:rPr lang="en-US" dirty="0"/>
              <a:t> "New Zealand bans software </a:t>
            </a:r>
            <a:r>
              <a:rPr lang="en-US" dirty="0" smtClean="0"/>
              <a:t>patents“</a:t>
            </a:r>
          </a:p>
          <a:p>
            <a:pPr lvl="1"/>
            <a:r>
              <a:rPr lang="en-US" dirty="0">
                <a:hlinkClick r:id="rId6"/>
              </a:rPr>
              <a:t>http://</a:t>
            </a:r>
            <a:r>
              <a:rPr lang="en-US" dirty="0" smtClean="0">
                <a:hlinkClick r:id="rId6"/>
              </a:rPr>
              <a:t>www.tgdaily.com/business-and-law-features/50667-new-zealand-bans-software-patents</a:t>
            </a:r>
            <a:endParaRPr lang="en-US" dirty="0" smtClean="0"/>
          </a:p>
          <a:p>
            <a:r>
              <a:rPr lang="en-US" dirty="0"/>
              <a:t> </a:t>
            </a:r>
            <a:r>
              <a:rPr lang="en-US" dirty="0" smtClean="0"/>
              <a:t>“Bilski </a:t>
            </a:r>
            <a:r>
              <a:rPr lang="en-US" dirty="0"/>
              <a:t>v. </a:t>
            </a:r>
            <a:r>
              <a:rPr lang="en-US" dirty="0" smtClean="0"/>
              <a:t>Kappos”</a:t>
            </a:r>
          </a:p>
          <a:p>
            <a:pPr lvl="1"/>
            <a:r>
              <a:rPr lang="en-US" dirty="0">
                <a:hlinkClick r:id="rId7"/>
              </a:rPr>
              <a:t>http://</a:t>
            </a:r>
            <a:r>
              <a:rPr lang="en-US" dirty="0" smtClean="0">
                <a:hlinkClick r:id="rId7"/>
              </a:rPr>
              <a:t>www.supremecourt.gov/opinions/09pdf/08-964.pdf</a:t>
            </a:r>
            <a:endParaRPr lang="en-US" dirty="0" smtClean="0"/>
          </a:p>
          <a:p>
            <a:r>
              <a:rPr lang="en-US" dirty="0"/>
              <a:t> </a:t>
            </a:r>
            <a:r>
              <a:rPr lang="en-US" dirty="0" smtClean="0"/>
              <a:t>”In re Bilski” </a:t>
            </a:r>
          </a:p>
          <a:p>
            <a:pPr lvl="1"/>
            <a:r>
              <a:rPr lang="en-US" dirty="0" smtClean="0">
                <a:hlinkClick r:id="rId8"/>
              </a:rPr>
              <a:t>http</a:t>
            </a:r>
            <a:r>
              <a:rPr lang="en-US" dirty="0">
                <a:hlinkClick r:id="rId8"/>
              </a:rPr>
              <a:t>://www.ipwatchdog.com/2009/11/09/bilski-arguments-complete-at-the-us-supreme-court/id=7217/</a:t>
            </a:r>
            <a:endParaRPr lang="en-US" dirty="0" smtClean="0"/>
          </a:p>
        </p:txBody>
      </p:sp>
    </p:spTree>
    <p:extLst>
      <p:ext uri="{BB962C8B-B14F-4D97-AF65-F5344CB8AC3E}">
        <p14:creationId xmlns:p14="http://schemas.microsoft.com/office/powerpoint/2010/main" xmlns="" val="1430400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Part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http://money.cnn.com/2012/01/17/technology/sopa_explained/index.htm</a:t>
            </a:r>
            <a:endParaRPr lang="en-US" dirty="0" smtClean="0"/>
          </a:p>
          <a:p>
            <a:r>
              <a:rPr lang="en-US" dirty="0" smtClean="0">
                <a:hlinkClick r:id="rId3"/>
              </a:rPr>
              <a:t>http://mashable.com/2012/01/17/sopa-dangerous-opinion/</a:t>
            </a:r>
            <a:endParaRPr lang="en-US" dirty="0" smtClean="0"/>
          </a:p>
          <a:p>
            <a:r>
              <a:rPr lang="en-US" dirty="0" smtClean="0">
                <a:hlinkClick r:id="rId4"/>
              </a:rPr>
              <a:t>http://www.ericgoldman.org/Articles/websiteliabilityalert.htm</a:t>
            </a:r>
            <a:endParaRPr lang="en-US" dirty="0" smtClean="0"/>
          </a:p>
          <a:p>
            <a:r>
              <a:rPr lang="en-US" dirty="0" smtClean="0">
                <a:hlinkClick r:id="rId5"/>
              </a:rPr>
              <a:t>https://plus.google.com/114250946512808775436/posts/VaQu9sNxJuY</a:t>
            </a:r>
            <a:endParaRPr lang="en-US" dirty="0" smtClean="0"/>
          </a:p>
          <a:p>
            <a:r>
              <a:rPr lang="en-US" dirty="0" smtClean="0">
                <a:hlinkClick r:id="rId6"/>
              </a:rPr>
              <a:t>http://www.statisticbrain.com/google-searches/</a:t>
            </a:r>
            <a:endParaRPr lang="en-US" dirty="0" smtClean="0"/>
          </a:p>
          <a:p>
            <a:r>
              <a:rPr lang="en-US" dirty="0" smtClean="0">
                <a:hlinkClick r:id="rId7"/>
              </a:rPr>
              <a:t>http://www.ipo.uc.edu/index.cfm?fuseaction=policies.dmca</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Part 4</a:t>
            </a:r>
            <a:endParaRPr lang="en-US" dirty="0"/>
          </a:p>
        </p:txBody>
      </p:sp>
      <p:sp>
        <p:nvSpPr>
          <p:cNvPr id="3" name="Content Placeholder 2"/>
          <p:cNvSpPr>
            <a:spLocks noGrp="1"/>
          </p:cNvSpPr>
          <p:nvPr>
            <p:ph idx="1"/>
          </p:nvPr>
        </p:nvSpPr>
        <p:spPr/>
        <p:txBody>
          <a:bodyPr/>
          <a:lstStyle/>
          <a:p>
            <a:r>
              <a:rPr lang="en-US" sz="2400" dirty="0" smtClean="0">
                <a:hlinkClick r:id="rId2"/>
              </a:rPr>
              <a:t>http://cdn.pastemagazine.com/www/articles/napster-logo-web.jpeg?1317730977</a:t>
            </a:r>
            <a:endParaRPr lang="en-US" sz="2400" dirty="0" smtClean="0"/>
          </a:p>
          <a:p>
            <a:r>
              <a:rPr lang="en-US" sz="2400" dirty="0" smtClean="0">
                <a:hlinkClick r:id="rId3"/>
              </a:rPr>
              <a:t>http://en.wikipedia.org/wiki/Napster</a:t>
            </a:r>
            <a:endParaRPr lang="en-US" sz="2400" dirty="0" smtClean="0"/>
          </a:p>
          <a:p>
            <a:r>
              <a:rPr lang="en-US" sz="2400" dirty="0" smtClean="0">
                <a:hlinkClick r:id="rId4"/>
              </a:rPr>
              <a:t>http://regmedia.co.uk/2011/10/06/napster.gif</a:t>
            </a:r>
            <a:endParaRPr lang="en-US" sz="2400" dirty="0" smtClean="0"/>
          </a:p>
          <a:p>
            <a:r>
              <a:rPr lang="en-US" sz="2400" dirty="0" smtClean="0">
                <a:hlinkClick r:id="rId5"/>
              </a:rPr>
              <a:t>http://en.wikipedia.org/w/index.php?title=File:Napster_Unique_Users.svg&amp;page=1</a:t>
            </a:r>
            <a:endParaRPr lang="en-US" sz="2400" dirty="0" smtClean="0"/>
          </a:p>
          <a:p>
            <a:r>
              <a:rPr lang="en-US" sz="2400" dirty="0" smtClean="0">
                <a:hlinkClick r:id="rId6"/>
              </a:rPr>
              <a:t>http://en.wikipedia.org/wiki/Kid_A</a:t>
            </a:r>
            <a:endParaRPr lang="en-US" sz="2400" dirty="0" smtClean="0"/>
          </a:p>
          <a:p>
            <a:r>
              <a:rPr lang="en-US" sz="2400" dirty="0" smtClean="0">
                <a:hlinkClick r:id="rId7"/>
              </a:rPr>
              <a:t>http://upload.wikimedia.org/wikipedia/en/b/b5/Radiohead.kida.albumart.jpg</a:t>
            </a:r>
            <a:endParaRPr lang="en-US" sz="2400" dirty="0" smtClean="0"/>
          </a:p>
          <a:p>
            <a:r>
              <a:rPr lang="en-US" sz="2400" dirty="0" smtClean="0">
                <a:hlinkClick r:id="rId8"/>
              </a:rPr>
              <a:t>http://en.wikipedia.org/wiki/Napster_(pay_service)</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Software Patent Law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Although each country has different </a:t>
            </a:r>
            <a:r>
              <a:rPr lang="en-US" i="1" dirty="0" smtClean="0"/>
              <a:t>specific </a:t>
            </a:r>
            <a:r>
              <a:rPr lang="en-US" dirty="0" smtClean="0"/>
              <a:t>laws regarding patents, there are shared central concepts in the granting of a software patent worldwide:</a:t>
            </a:r>
          </a:p>
          <a:p>
            <a:pPr lvl="1"/>
            <a:r>
              <a:rPr lang="en-US" dirty="0" smtClean="0"/>
              <a:t>Inventions must be a </a:t>
            </a:r>
            <a:r>
              <a:rPr lang="en-US" b="1" dirty="0" smtClean="0"/>
              <a:t>creation of technical ideas </a:t>
            </a:r>
            <a:r>
              <a:rPr lang="en-US" dirty="0" smtClean="0"/>
              <a:t>that </a:t>
            </a:r>
            <a:r>
              <a:rPr lang="en-US" i="1" dirty="0" smtClean="0"/>
              <a:t>utilize</a:t>
            </a:r>
            <a:r>
              <a:rPr lang="en-US" dirty="0" smtClean="0"/>
              <a:t> the laws of nature.</a:t>
            </a:r>
          </a:p>
          <a:p>
            <a:pPr lvl="1"/>
            <a:r>
              <a:rPr lang="en-US" b="1" dirty="0" smtClean="0"/>
              <a:t>Non-obvious </a:t>
            </a:r>
            <a:r>
              <a:rPr lang="en-US" dirty="0" smtClean="0"/>
              <a:t>technical solutions or contributions may be patented, but mathematical algorithms are not applicable.</a:t>
            </a:r>
          </a:p>
          <a:p>
            <a:pPr lvl="1"/>
            <a:r>
              <a:rPr lang="en-US" dirty="0" smtClean="0"/>
              <a:t>Full disclosure and uniqueness are both necessary. </a:t>
            </a:r>
          </a:p>
          <a:p>
            <a:r>
              <a:rPr lang="en-US" dirty="0" smtClean="0"/>
              <a:t>Some countries do not grant or recognize software patents at all.</a:t>
            </a:r>
          </a:p>
          <a:p>
            <a:pPr lvl="1"/>
            <a:r>
              <a:rPr lang="en-US" dirty="0" smtClean="0"/>
              <a:t>This creates elaborate and often drawn out legal battles between international companies (patent holders).</a:t>
            </a:r>
          </a:p>
          <a:p>
            <a:endParaRPr lang="en-US" dirty="0"/>
          </a:p>
        </p:txBody>
      </p:sp>
    </p:spTree>
    <p:extLst>
      <p:ext uri="{BB962C8B-B14F-4D97-AF65-F5344CB8AC3E}">
        <p14:creationId xmlns:p14="http://schemas.microsoft.com/office/powerpoint/2010/main" xmlns="" val="1830784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t>
            </a:r>
            <a:r>
              <a:rPr lang="en-US" dirty="0" smtClean="0"/>
              <a:t>Patentability </a:t>
            </a:r>
            <a:r>
              <a:rPr lang="en-US" dirty="0" smtClean="0"/>
              <a:t>Issues/Arguments</a:t>
            </a:r>
            <a:endParaRPr lang="en-US" dirty="0"/>
          </a:p>
        </p:txBody>
      </p:sp>
      <p:sp>
        <p:nvSpPr>
          <p:cNvPr id="3" name="Content Placeholder 2"/>
          <p:cNvSpPr>
            <a:spLocks noGrp="1"/>
          </p:cNvSpPr>
          <p:nvPr>
            <p:ph idx="1"/>
          </p:nvPr>
        </p:nvSpPr>
        <p:spPr>
          <a:xfrm>
            <a:off x="1752600" y="1371600"/>
            <a:ext cx="7391400" cy="5029200"/>
          </a:xfrm>
        </p:spPr>
        <p:txBody>
          <a:bodyPr>
            <a:normAutofit fontScale="70000" lnSpcReduction="20000"/>
          </a:bodyPr>
          <a:lstStyle/>
          <a:p>
            <a:r>
              <a:rPr lang="en-US" dirty="0" smtClean="0"/>
              <a:t>Research and Development</a:t>
            </a:r>
          </a:p>
          <a:p>
            <a:pPr lvl="1"/>
            <a:r>
              <a:rPr lang="en-US" dirty="0" smtClean="0"/>
              <a:t>Discouragement or encouragement?</a:t>
            </a:r>
          </a:p>
          <a:p>
            <a:r>
              <a:rPr lang="en-US" dirty="0" smtClean="0"/>
              <a:t>Copyright</a:t>
            </a:r>
          </a:p>
          <a:p>
            <a:pPr lvl="1"/>
            <a:r>
              <a:rPr lang="en-US" dirty="0" smtClean="0"/>
              <a:t>Are copyright laws insufficient for software protection?</a:t>
            </a:r>
          </a:p>
          <a:p>
            <a:r>
              <a:rPr lang="en-US" dirty="0" smtClean="0"/>
              <a:t>Open source issues</a:t>
            </a:r>
          </a:p>
          <a:p>
            <a:pPr lvl="1"/>
            <a:r>
              <a:rPr lang="en-US" dirty="0" smtClean="0"/>
              <a:t>Do software patents inhibit distribution of free software?</a:t>
            </a:r>
          </a:p>
          <a:p>
            <a:r>
              <a:rPr lang="en-US" dirty="0" smtClean="0"/>
              <a:t>Patent process speed</a:t>
            </a:r>
          </a:p>
          <a:p>
            <a:pPr lvl="1"/>
            <a:r>
              <a:rPr lang="en-US" dirty="0" smtClean="0"/>
              <a:t>Many patent applicants find that once their application is finally reviewed, their invention is already in the public domain. This creates a problem for both the public domain and the inventor. </a:t>
            </a:r>
          </a:p>
          <a:p>
            <a:r>
              <a:rPr lang="en-US" dirty="0" smtClean="0"/>
              <a:t>Public disclosure</a:t>
            </a:r>
          </a:p>
          <a:p>
            <a:pPr lvl="1"/>
            <a:r>
              <a:rPr lang="en-US" dirty="0" smtClean="0"/>
              <a:t>Software patents require plain language text, diagrams, flow charts, etc. This allows just about any mediocre software designer to reproduce the invention with ease. </a:t>
            </a:r>
            <a:endParaRPr lang="en-US" dirty="0"/>
          </a:p>
          <a:p>
            <a:r>
              <a:rPr lang="en-US" dirty="0" smtClean="0"/>
              <a:t>Current case: Google vs. Apple vs. Samsung vs. China</a:t>
            </a:r>
          </a:p>
          <a:p>
            <a:endParaRPr lang="en-US" dirty="0"/>
          </a:p>
        </p:txBody>
      </p:sp>
    </p:spTree>
    <p:extLst>
      <p:ext uri="{BB962C8B-B14F-4D97-AF65-F5344CB8AC3E}">
        <p14:creationId xmlns:p14="http://schemas.microsoft.com/office/powerpoint/2010/main" xmlns="" val="364088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Issues</a:t>
            </a:r>
            <a:endParaRPr lang="en-US" dirty="0"/>
          </a:p>
        </p:txBody>
      </p:sp>
      <p:sp>
        <p:nvSpPr>
          <p:cNvPr id="3" name="Content Placeholder 2"/>
          <p:cNvSpPr>
            <a:spLocks noGrp="1"/>
          </p:cNvSpPr>
          <p:nvPr>
            <p:ph idx="1"/>
          </p:nvPr>
        </p:nvSpPr>
        <p:spPr>
          <a:xfrm>
            <a:off x="1447800" y="1295400"/>
            <a:ext cx="7696200" cy="5257800"/>
          </a:xfrm>
        </p:spPr>
        <p:txBody>
          <a:bodyPr>
            <a:normAutofit fontScale="70000" lnSpcReduction="20000"/>
          </a:bodyPr>
          <a:lstStyle/>
          <a:p>
            <a:r>
              <a:rPr lang="en-US" dirty="0" smtClean="0"/>
              <a:t>Because of the nature of many computer programs and code—which is problem solving—are software patents analogous to patents of mathematical algorithms and techniques (which, if you remember, are not eligible for patent law)? </a:t>
            </a:r>
          </a:p>
          <a:p>
            <a:r>
              <a:rPr lang="en-US" dirty="0" smtClean="0"/>
              <a:t>Do software patents give an advantage to large companies who have enormous resources, both in monetary and manpower nature, over smaller or individual entities? (Google, Apple, etc)</a:t>
            </a:r>
          </a:p>
          <a:p>
            <a:pPr lvl="1"/>
            <a:r>
              <a:rPr lang="en-US" dirty="0" smtClean="0"/>
              <a:t>Is this an intrinsic property of patents or the process of patent law? Ie: can the process be changed somehow to make it more fair or should we be rid of software patents </a:t>
            </a:r>
            <a:r>
              <a:rPr lang="en-US" dirty="0" smtClean="0"/>
              <a:t>altogether?</a:t>
            </a:r>
          </a:p>
          <a:p>
            <a:r>
              <a:rPr lang="en-US" sz="3100" dirty="0" smtClean="0"/>
              <a:t>Patents </a:t>
            </a:r>
            <a:r>
              <a:rPr lang="en-US" sz="3100" dirty="0" smtClean="0"/>
              <a:t>can be revoked if found invalid, therefore invoking a fact-checking characteristic—but a challenge can  take years and thousands of dollars. Is this unfair to companies or people who cannot afford this time or money?</a:t>
            </a:r>
          </a:p>
          <a:p>
            <a:endParaRPr lang="en-US" dirty="0"/>
          </a:p>
        </p:txBody>
      </p:sp>
    </p:spTree>
    <p:extLst>
      <p:ext uri="{BB962C8B-B14F-4D97-AF65-F5344CB8AC3E}">
        <p14:creationId xmlns:p14="http://schemas.microsoft.com/office/powerpoint/2010/main" xmlns="" val="1302985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5486400"/>
            <a:ext cx="1986441" cy="830997"/>
          </a:xfrm>
          <a:prstGeom prst="rect">
            <a:avLst/>
          </a:prstGeom>
          <a:noFill/>
        </p:spPr>
        <p:txBody>
          <a:bodyPr wrap="square" rtlCol="0">
            <a:spAutoFit/>
          </a:bodyPr>
          <a:lstStyle/>
          <a:p>
            <a:r>
              <a:rPr lang="en-US" dirty="0" smtClean="0"/>
              <a:t>         </a:t>
            </a:r>
            <a:r>
              <a:rPr lang="en-US" dirty="0" smtClean="0"/>
              <a:t>By </a:t>
            </a:r>
          </a:p>
          <a:p>
            <a:r>
              <a:rPr lang="en-US" dirty="0" smtClean="0"/>
              <a:t>Jared Kraemer</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0400" y="1371600"/>
            <a:ext cx="3962400" cy="4121807"/>
          </a:xfrm>
          <a:prstGeom prst="rect">
            <a:avLst/>
          </a:prstGeom>
        </p:spPr>
      </p:pic>
      <p:sp>
        <p:nvSpPr>
          <p:cNvPr id="6" name="Title 1"/>
          <p:cNvSpPr>
            <a:spLocks noGrp="1"/>
          </p:cNvSpPr>
          <p:nvPr>
            <p:ph type="title"/>
          </p:nvPr>
        </p:nvSpPr>
        <p:spPr>
          <a:xfrm>
            <a:off x="457200" y="304800"/>
            <a:ext cx="8229600" cy="990600"/>
          </a:xfrm>
        </p:spPr>
        <p:txBody>
          <a:bodyPr>
            <a:normAutofit/>
          </a:bodyPr>
          <a:lstStyle/>
          <a:p>
            <a:pPr algn="ctr"/>
            <a:r>
              <a:rPr lang="en-US" dirty="0" smtClean="0"/>
              <a:t>Digital Piracy</a:t>
            </a:r>
            <a:endParaRPr lang="en-US" dirty="0"/>
          </a:p>
        </p:txBody>
      </p:sp>
    </p:spTree>
    <p:extLst>
      <p:ext uri="{BB962C8B-B14F-4D97-AF65-F5344CB8AC3E}">
        <p14:creationId xmlns:p14="http://schemas.microsoft.com/office/powerpoint/2010/main" xmlns="" val="75156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01140834">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TP001140834</AuthoringAssetId>
    <AssetId xmlns="145c5697-5eb5-440b-b2f1-a8273fb59250">TS001140834</AssetId>
  </documentManagement>
</p:properties>
</file>

<file path=customXml/itemProps1.xml><?xml version="1.0" encoding="utf-8"?>
<ds:datastoreItem xmlns:ds="http://schemas.openxmlformats.org/officeDocument/2006/customXml" ds:itemID="{F0BD3EA4-D486-45A0-A054-8DD152C61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BF2A6AB-AC98-476D-BA11-D342CBB34D83}">
  <ds:schemaRefs>
    <ds:schemaRef ds:uri="http://schemas.microsoft.com/office/2006/metadata/longProperties"/>
  </ds:schemaRefs>
</ds:datastoreItem>
</file>

<file path=customXml/itemProps3.xml><?xml version="1.0" encoding="utf-8"?>
<ds:datastoreItem xmlns:ds="http://schemas.openxmlformats.org/officeDocument/2006/customXml" ds:itemID="{311BC9D0-F1DB-4A5B-B4DA-BB68255504A8}">
  <ds:schemaRefs>
    <ds:schemaRef ds:uri="http://schemas.microsoft.com/sharepoint/v3/contenttype/forms"/>
  </ds:schemaRefs>
</ds:datastoreItem>
</file>

<file path=customXml/itemProps4.xml><?xml version="1.0" encoding="utf-8"?>
<ds:datastoreItem xmlns:ds="http://schemas.openxmlformats.org/officeDocument/2006/customXml" ds:itemID="{594DAC6D-BB63-4A44-A569-95AE43980EC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TS001140834</Template>
  <TotalTime>242</TotalTime>
  <Words>2386</Words>
  <Application>Microsoft PowerPoint</Application>
  <PresentationFormat>On-screen Show (4:3)</PresentationFormat>
  <Paragraphs>314</Paragraphs>
  <Slides>52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Times New Roman</vt:lpstr>
      <vt:lpstr>Tahoma</vt:lpstr>
      <vt:lpstr>Wingdings</vt:lpstr>
      <vt:lpstr>TS001140834</vt:lpstr>
      <vt:lpstr>Intellectual Property I</vt:lpstr>
      <vt:lpstr>Software Patents</vt:lpstr>
      <vt:lpstr>What is a software patent?</vt:lpstr>
      <vt:lpstr>History</vt:lpstr>
      <vt:lpstr>History Con’t</vt:lpstr>
      <vt:lpstr>Modern Software Patent Law</vt:lpstr>
      <vt:lpstr>Current Patentability Issues/Arguments</vt:lpstr>
      <vt:lpstr>Ethical Issues</vt:lpstr>
      <vt:lpstr>Digital Piracy</vt:lpstr>
      <vt:lpstr>Overview</vt:lpstr>
      <vt:lpstr>Introduction</vt:lpstr>
      <vt:lpstr>History</vt:lpstr>
      <vt:lpstr>Statistics</vt:lpstr>
      <vt:lpstr>Breakdown</vt:lpstr>
      <vt:lpstr>Laws</vt:lpstr>
      <vt:lpstr>Potential Solutions</vt:lpstr>
      <vt:lpstr>Conclusion</vt:lpstr>
      <vt:lpstr>Illegal Content- Are Content Sharing Sites Responsible?</vt:lpstr>
      <vt:lpstr>Preamble</vt:lpstr>
      <vt:lpstr>Current Law</vt:lpstr>
      <vt:lpstr>Proposed Law</vt:lpstr>
      <vt:lpstr>SOPA continued</vt:lpstr>
      <vt:lpstr>Can Content Providers Find Illegal Content?</vt:lpstr>
      <vt:lpstr>Plagiarism In Education </vt:lpstr>
      <vt:lpstr>Plagiarism Defined</vt:lpstr>
      <vt:lpstr>Evolution/History of Plagiarism </vt:lpstr>
      <vt:lpstr>Education </vt:lpstr>
      <vt:lpstr>Technology </vt:lpstr>
      <vt:lpstr>Anti-plagiarism as an Industry</vt:lpstr>
      <vt:lpstr>ASU Plagiarism Policy </vt:lpstr>
      <vt:lpstr>Ethics Of Plagiarism  </vt:lpstr>
      <vt:lpstr>Napster</vt:lpstr>
      <vt:lpstr>History of Napster</vt:lpstr>
      <vt:lpstr>Overview</vt:lpstr>
      <vt:lpstr>Napster Rises in Popularity</vt:lpstr>
      <vt:lpstr>Napster Traffic Numbers</vt:lpstr>
      <vt:lpstr>Kid A and the Promotional Power of Napster</vt:lpstr>
      <vt:lpstr>A&amp;M Records, Inc. vs. Napster</vt:lpstr>
      <vt:lpstr>Napster shuts down</vt:lpstr>
      <vt:lpstr>Conclusion</vt:lpstr>
      <vt:lpstr>Watermarks</vt:lpstr>
      <vt:lpstr>What are watermarks?</vt:lpstr>
      <vt:lpstr>Berne Convention</vt:lpstr>
      <vt:lpstr>Why use watermarks?</vt:lpstr>
      <vt:lpstr>Detecting Image Theft</vt:lpstr>
      <vt:lpstr>Why not copyright?</vt:lpstr>
      <vt:lpstr>Controversy</vt:lpstr>
      <vt:lpstr>Questions</vt:lpstr>
      <vt:lpstr>References: Part 1</vt:lpstr>
      <vt:lpstr>References: Part 2</vt:lpstr>
      <vt:lpstr>References: Part 3</vt:lpstr>
      <vt:lpstr>References: Part 4</vt:lpstr>
    </vt:vector>
  </TitlesOfParts>
  <Company>Template Central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 T Schwartz</dc:creator>
  <cp:lastModifiedBy>Jo-Ann T Schwartz</cp:lastModifiedBy>
  <cp:revision>40</cp:revision>
  <dcterms:created xsi:type="dcterms:W3CDTF">2012-10-22T04:46:52Z</dcterms:created>
  <dcterms:modified xsi:type="dcterms:W3CDTF">2012-10-22T08:49:37Z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492018L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TS001140834</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Bits and bytes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EY001142237</vt:lpwstr>
  </property>
  <property fmtid="{D5CDD505-2E9C-101B-9397-08002B2CF9AE}" pid="21" name="SourceTitle">
    <vt:lpwstr>Bits and bytes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65;#Microsoft Office PowerPoint 2007;#67;#PowerPoint - Design Templt 12;#79;#Template 12;#64;#PowerPoint 2003;#66;#PowerPoint - Design Templt 2003</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Text is visible in high contrast mode, but graphics are not. </vt:lpwstr>
  </property>
  <property fmtid="{D5CDD505-2E9C-101B-9397-08002B2CF9AE}" pid="33" name="PublishStatusLookup">
    <vt:lpwstr>260497</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TP001140834</vt:lpwstr>
  </property>
  <property fmtid="{D5CDD505-2E9C-101B-9397-08002B2CF9AE}" pid="41" name="NumericAssetId">
    <vt:lpwstr/>
  </property>
  <property fmtid="{D5CDD505-2E9C-101B-9397-08002B2CF9AE}" pid="42" name="AppVer">
    <vt:lpwstr/>
  </property>
</Properties>
</file>